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1.xml" ContentType="application/vnd.openxmlformats-officedocument.themeOverride+xml"/>
  <Override PartName="/ppt/theme/themeOverride1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3" r:id="rId4"/>
    <p:sldId id="276" r:id="rId5"/>
    <p:sldId id="274" r:id="rId6"/>
    <p:sldId id="275" r:id="rId7"/>
    <p:sldId id="277" r:id="rId8"/>
    <p:sldId id="278" r:id="rId9"/>
    <p:sldId id="279" r:id="rId10"/>
    <p:sldId id="280" r:id="rId11"/>
    <p:sldId id="282" r:id="rId12"/>
    <p:sldId id="283" r:id="rId13"/>
    <p:sldId id="284" r:id="rId14"/>
    <p:sldId id="285" r:id="rId15"/>
    <p:sldId id="286"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GLISE Vanessa" initials="LV" lastIdx="4" clrIdx="0">
    <p:extLst>
      <p:ext uri="{19B8F6BF-5375-455C-9EA6-DF929625EA0E}">
        <p15:presenceInfo xmlns:p15="http://schemas.microsoft.com/office/powerpoint/2012/main" userId="S-1-5-21-1370178198-801778805-402442831-640475" providerId="AD"/>
      </p:ext>
    </p:extLst>
  </p:cmAuthor>
  <p:cmAuthor id="2" name="SCHERER-EFFOSSE Claudia" initials="SEC" lastIdx="13" clrIdx="1">
    <p:extLst>
      <p:ext uri="{19B8F6BF-5375-455C-9EA6-DF929625EA0E}">
        <p15:presenceInfo xmlns:p15="http://schemas.microsoft.com/office/powerpoint/2012/main" userId="S-1-5-21-1370178198-801778805-402442831-18542" providerId="AD"/>
      </p:ext>
    </p:extLst>
  </p:cmAuthor>
  <p:cmAuthor id="3" name="LOURY Myriam" initials="LM" lastIdx="6" clrIdx="2">
    <p:extLst>
      <p:ext uri="{19B8F6BF-5375-455C-9EA6-DF929625EA0E}">
        <p15:presenceInfo xmlns:p15="http://schemas.microsoft.com/office/powerpoint/2012/main" userId="S-1-5-21-1370178198-801778805-402442831-552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4C1A8A3-306A-4EB7-A6B1-4F7E0EB9C5D6}" styleName="Style moyen 3 - Accentuation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B301B821-A1FF-4177-AEE7-76D212191A09}" styleName="Style moyen 1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Style moyen 3 - Accentuation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5FD0F851-EC5A-4D38-B0AD-8093EC10F338}" styleName="Style léger 1 - Accentuation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Style léger 1 - Accentuation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4" d="100"/>
          <a:sy n="104" d="100"/>
        </p:scale>
        <p:origin x="144"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Evolution des crédits inscrits</a:t>
            </a:r>
            <a:r>
              <a:rPr lang="en-US" baseline="0"/>
              <a:t> aides sociales inscrits en LFI entre 2015 et 2025 (en M€)</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Montants inscrits en LFI</c:v>
                </c:pt>
              </c:strCache>
            </c:strRef>
          </c:tx>
          <c:spPr>
            <a:solidFill>
              <a:schemeClr val="accent1"/>
            </a:solidFill>
            <a:ln>
              <a:noFill/>
            </a:ln>
            <a:effectLst/>
          </c:spPr>
          <c:invertIfNegative val="0"/>
          <c:cat>
            <c:numRef>
              <c:f>Feuil1!$A$2:$A$12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Feuil1!$B$2:$B$12</c:f>
              <c:numCache>
                <c:formatCode>General</c:formatCode>
                <c:ptCount val="11"/>
                <c:pt idx="0">
                  <c:v>15.7</c:v>
                </c:pt>
                <c:pt idx="1">
                  <c:v>15.6</c:v>
                </c:pt>
                <c:pt idx="2">
                  <c:v>15.6</c:v>
                </c:pt>
                <c:pt idx="3">
                  <c:v>14.7</c:v>
                </c:pt>
                <c:pt idx="4">
                  <c:v>13.3</c:v>
                </c:pt>
                <c:pt idx="5">
                  <c:v>13.3</c:v>
                </c:pt>
                <c:pt idx="6">
                  <c:v>16.2</c:v>
                </c:pt>
                <c:pt idx="7">
                  <c:v>15.1</c:v>
                </c:pt>
                <c:pt idx="8">
                  <c:v>16.2</c:v>
                </c:pt>
                <c:pt idx="9">
                  <c:v>16.2</c:v>
                </c:pt>
                <c:pt idx="10">
                  <c:v>15.2</c:v>
                </c:pt>
              </c:numCache>
            </c:numRef>
          </c:val>
          <c:extLst>
            <c:ext xmlns:c16="http://schemas.microsoft.com/office/drawing/2014/chart" uri="{C3380CC4-5D6E-409C-BE32-E72D297353CC}">
              <c16:uniqueId val="{00000000-E9C0-4859-9185-A18D63607C05}"/>
            </c:ext>
          </c:extLst>
        </c:ser>
        <c:ser>
          <c:idx val="1"/>
          <c:order val="1"/>
          <c:tx>
            <c:strRef>
              <c:f>Feuil1!$C$1</c:f>
              <c:strCache>
                <c:ptCount val="1"/>
                <c:pt idx="0">
                  <c:v>Abondements exceptionnels</c:v>
                </c:pt>
              </c:strCache>
            </c:strRef>
          </c:tx>
          <c:spPr>
            <a:solidFill>
              <a:schemeClr val="accent2"/>
            </a:solidFill>
            <a:ln>
              <a:noFill/>
            </a:ln>
            <a:effectLst/>
          </c:spPr>
          <c:invertIfNegative val="0"/>
          <c:cat>
            <c:numRef>
              <c:f>Feuil1!$A$2:$A$12</c:f>
              <c:numCache>
                <c:formatCode>General</c:formatCode>
                <c:ptCount val="11"/>
                <c:pt idx="0">
                  <c:v>2015</c:v>
                </c:pt>
                <c:pt idx="1">
                  <c:v>2016</c:v>
                </c:pt>
                <c:pt idx="2">
                  <c:v>2017</c:v>
                </c:pt>
                <c:pt idx="3">
                  <c:v>2018</c:v>
                </c:pt>
                <c:pt idx="4">
                  <c:v>2019</c:v>
                </c:pt>
                <c:pt idx="5">
                  <c:v>2020</c:v>
                </c:pt>
                <c:pt idx="6">
                  <c:v>2021</c:v>
                </c:pt>
                <c:pt idx="7">
                  <c:v>2022</c:v>
                </c:pt>
                <c:pt idx="8">
                  <c:v>2023</c:v>
                </c:pt>
                <c:pt idx="9">
                  <c:v>2024</c:v>
                </c:pt>
                <c:pt idx="10">
                  <c:v>2025</c:v>
                </c:pt>
              </c:numCache>
            </c:numRef>
          </c:cat>
          <c:val>
            <c:numRef>
              <c:f>Feuil1!$C$2:$C$12</c:f>
              <c:numCache>
                <c:formatCode>General</c:formatCode>
                <c:ptCount val="11"/>
                <c:pt idx="5">
                  <c:v>17.899999999999999</c:v>
                </c:pt>
                <c:pt idx="6">
                  <c:v>28.7</c:v>
                </c:pt>
                <c:pt idx="7">
                  <c:v>20.6</c:v>
                </c:pt>
              </c:numCache>
            </c:numRef>
          </c:val>
          <c:extLst>
            <c:ext xmlns:c16="http://schemas.microsoft.com/office/drawing/2014/chart" uri="{C3380CC4-5D6E-409C-BE32-E72D297353CC}">
              <c16:uniqueId val="{00000001-E9C0-4859-9185-A18D63607C05}"/>
            </c:ext>
          </c:extLst>
        </c:ser>
        <c:dLbls>
          <c:showLegendKey val="0"/>
          <c:showVal val="0"/>
          <c:showCatName val="0"/>
          <c:showSerName val="0"/>
          <c:showPercent val="0"/>
          <c:showBubbleSize val="0"/>
        </c:dLbls>
        <c:gapWidth val="219"/>
        <c:overlap val="-27"/>
        <c:axId val="1810460768"/>
        <c:axId val="1810464096"/>
      </c:barChart>
      <c:catAx>
        <c:axId val="1810460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10464096"/>
        <c:crosses val="autoZero"/>
        <c:auto val="1"/>
        <c:lblAlgn val="ctr"/>
        <c:lblOffset val="100"/>
        <c:noMultiLvlLbl val="0"/>
      </c:catAx>
      <c:valAx>
        <c:axId val="18104640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104607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1" i="0" u="none" strike="noStrike" kern="1200" spc="0" normalizeH="0" baseline="0">
                <a:solidFill>
                  <a:schemeClr val="dk1">
                    <a:lumMod val="50000"/>
                    <a:lumOff val="50000"/>
                  </a:schemeClr>
                </a:solidFill>
                <a:latin typeface="+mj-lt"/>
                <a:ea typeface="+mj-ea"/>
                <a:cs typeface="+mj-cs"/>
              </a:defRPr>
            </a:pPr>
            <a:r>
              <a:rPr lang="en-US" sz="2400"/>
              <a:t>Nombre d'associations subventionnées par zone</a:t>
            </a:r>
            <a:r>
              <a:rPr lang="en-US" sz="2400" baseline="0"/>
              <a:t> géographique</a:t>
            </a:r>
            <a:endParaRPr lang="en-US" sz="2400"/>
          </a:p>
        </c:rich>
      </c:tx>
      <c:overlay val="0"/>
      <c:spPr>
        <a:noFill/>
        <a:ln>
          <a:noFill/>
        </a:ln>
        <a:effectLst/>
      </c:spPr>
      <c:txPr>
        <a:bodyPr rot="0" spcFirstLastPara="1" vertOverflow="ellipsis" vert="horz" wrap="square" anchor="ctr" anchorCtr="1"/>
        <a:lstStyle/>
        <a:p>
          <a:pPr>
            <a:defRPr sz="2400" b="1" i="0" u="none" strike="noStrike" kern="1200" spc="0" normalizeH="0" baseline="0">
              <a:solidFill>
                <a:schemeClr val="dk1">
                  <a:lumMod val="50000"/>
                  <a:lumOff val="50000"/>
                </a:schemeClr>
              </a:solidFill>
              <a:latin typeface="+mj-lt"/>
              <a:ea typeface="+mj-ea"/>
              <a:cs typeface="+mj-cs"/>
            </a:defRPr>
          </a:pPr>
          <a:endParaRPr lang="fr-FR"/>
        </a:p>
      </c:txPr>
    </c:title>
    <c:autoTitleDeleted val="0"/>
    <c:plotArea>
      <c:layout>
        <c:manualLayout>
          <c:layoutTarget val="inner"/>
          <c:xMode val="edge"/>
          <c:yMode val="edge"/>
          <c:x val="7.629469703383851E-2"/>
          <c:y val="0.12417217405319701"/>
          <c:w val="0.3829792378103275"/>
          <c:h val="0.84774520442456736"/>
        </c:manualLayout>
      </c:layout>
      <c:pieChart>
        <c:varyColors val="1"/>
        <c:ser>
          <c:idx val="0"/>
          <c:order val="0"/>
          <c:tx>
            <c:strRef>
              <c:f>'Pour note'!$S$30</c:f>
              <c:strCache>
                <c:ptCount val="1"/>
                <c:pt idx="0">
                  <c:v>2024</c:v>
                </c:pt>
              </c:strCache>
            </c:strRef>
          </c:tx>
          <c:dPt>
            <c:idx val="0"/>
            <c:bubble3D val="0"/>
            <c:spPr>
              <a:gradFill>
                <a:gsLst>
                  <a:gs pos="100000">
                    <a:schemeClr val="accent1">
                      <a:lumMod val="60000"/>
                      <a:lumOff val="40000"/>
                    </a:schemeClr>
                  </a:gs>
                  <a:gs pos="0">
                    <a:schemeClr val="accent1"/>
                  </a:gs>
                </a:gsLst>
                <a:lin ang="5400000" scaled="0"/>
              </a:gradFill>
              <a:ln w="19050">
                <a:solidFill>
                  <a:schemeClr val="lt1"/>
                </a:solidFill>
              </a:ln>
              <a:effectLst/>
            </c:spPr>
            <c:extLst>
              <c:ext xmlns:c16="http://schemas.microsoft.com/office/drawing/2014/chart" uri="{C3380CC4-5D6E-409C-BE32-E72D297353CC}">
                <c16:uniqueId val="{00000001-2904-4EF1-927B-035B3C1CA326}"/>
              </c:ext>
            </c:extLst>
          </c:dPt>
          <c:dPt>
            <c:idx val="1"/>
            <c:bubble3D val="0"/>
            <c:spPr>
              <a:gradFill>
                <a:gsLst>
                  <a:gs pos="100000">
                    <a:schemeClr val="accent2">
                      <a:lumMod val="60000"/>
                      <a:lumOff val="40000"/>
                    </a:schemeClr>
                  </a:gs>
                  <a:gs pos="0">
                    <a:schemeClr val="accent2"/>
                  </a:gs>
                </a:gsLst>
                <a:lin ang="5400000" scaled="0"/>
              </a:gradFill>
              <a:ln w="19050">
                <a:solidFill>
                  <a:schemeClr val="lt1"/>
                </a:solidFill>
              </a:ln>
              <a:effectLst/>
            </c:spPr>
            <c:extLst>
              <c:ext xmlns:c16="http://schemas.microsoft.com/office/drawing/2014/chart" uri="{C3380CC4-5D6E-409C-BE32-E72D297353CC}">
                <c16:uniqueId val="{00000003-2904-4EF1-927B-035B3C1CA326}"/>
              </c:ext>
            </c:extLst>
          </c:dPt>
          <c:dPt>
            <c:idx val="2"/>
            <c:bubble3D val="0"/>
            <c:spPr>
              <a:gradFill>
                <a:gsLst>
                  <a:gs pos="100000">
                    <a:schemeClr val="accent3">
                      <a:lumMod val="60000"/>
                      <a:lumOff val="40000"/>
                    </a:schemeClr>
                  </a:gs>
                  <a:gs pos="0">
                    <a:schemeClr val="accent3"/>
                  </a:gs>
                </a:gsLst>
                <a:lin ang="5400000" scaled="0"/>
              </a:gradFill>
              <a:ln w="19050">
                <a:solidFill>
                  <a:schemeClr val="lt1"/>
                </a:solidFill>
              </a:ln>
              <a:effectLst/>
            </c:spPr>
            <c:extLst>
              <c:ext xmlns:c16="http://schemas.microsoft.com/office/drawing/2014/chart" uri="{C3380CC4-5D6E-409C-BE32-E72D297353CC}">
                <c16:uniqueId val="{00000005-2904-4EF1-927B-035B3C1CA326}"/>
              </c:ext>
            </c:extLst>
          </c:dPt>
          <c:dPt>
            <c:idx val="3"/>
            <c:bubble3D val="0"/>
            <c:spPr>
              <a:gradFill>
                <a:gsLst>
                  <a:gs pos="100000">
                    <a:schemeClr val="accent4">
                      <a:lumMod val="60000"/>
                      <a:lumOff val="40000"/>
                    </a:schemeClr>
                  </a:gs>
                  <a:gs pos="0">
                    <a:schemeClr val="accent4"/>
                  </a:gs>
                </a:gsLst>
                <a:lin ang="5400000" scaled="0"/>
              </a:gradFill>
              <a:ln w="19050">
                <a:solidFill>
                  <a:schemeClr val="lt1"/>
                </a:solidFill>
              </a:ln>
              <a:effectLst/>
            </c:spPr>
            <c:extLst>
              <c:ext xmlns:c16="http://schemas.microsoft.com/office/drawing/2014/chart" uri="{C3380CC4-5D6E-409C-BE32-E72D297353CC}">
                <c16:uniqueId val="{00000007-2904-4EF1-927B-035B3C1CA326}"/>
              </c:ext>
            </c:extLst>
          </c:dPt>
          <c:dPt>
            <c:idx val="4"/>
            <c:bubble3D val="0"/>
            <c:spPr>
              <a:gradFill>
                <a:gsLst>
                  <a:gs pos="100000">
                    <a:schemeClr val="accent5">
                      <a:lumMod val="60000"/>
                      <a:lumOff val="40000"/>
                    </a:schemeClr>
                  </a:gs>
                  <a:gs pos="0">
                    <a:schemeClr val="accent5"/>
                  </a:gs>
                </a:gsLst>
                <a:lin ang="5400000" scaled="0"/>
              </a:gradFill>
              <a:ln w="19050">
                <a:solidFill>
                  <a:schemeClr val="lt1"/>
                </a:solidFill>
              </a:ln>
              <a:effectLst/>
            </c:spPr>
            <c:extLst>
              <c:ext xmlns:c16="http://schemas.microsoft.com/office/drawing/2014/chart" uri="{C3380CC4-5D6E-409C-BE32-E72D297353CC}">
                <c16:uniqueId val="{00000009-2904-4EF1-927B-035B3C1CA326}"/>
              </c:ext>
            </c:extLst>
          </c:dPt>
          <c:dPt>
            <c:idx val="5"/>
            <c:bubble3D val="0"/>
            <c:spPr>
              <a:gradFill>
                <a:gsLst>
                  <a:gs pos="100000">
                    <a:schemeClr val="accent6">
                      <a:lumMod val="60000"/>
                      <a:lumOff val="40000"/>
                    </a:schemeClr>
                  </a:gs>
                  <a:gs pos="0">
                    <a:schemeClr val="accent6"/>
                  </a:gs>
                </a:gsLst>
                <a:lin ang="5400000" scaled="0"/>
              </a:gradFill>
              <a:ln w="19050">
                <a:solidFill>
                  <a:schemeClr val="lt1"/>
                </a:solidFill>
              </a:ln>
              <a:effectLst/>
            </c:spPr>
            <c:extLst>
              <c:ext xmlns:c16="http://schemas.microsoft.com/office/drawing/2014/chart" uri="{C3380CC4-5D6E-409C-BE32-E72D297353CC}">
                <c16:uniqueId val="{0000000B-2904-4EF1-927B-035B3C1CA326}"/>
              </c:ext>
            </c:extLst>
          </c:dPt>
          <c:dPt>
            <c:idx val="6"/>
            <c:bubble3D val="0"/>
            <c:spPr>
              <a:gradFill>
                <a:gsLst>
                  <a:gs pos="100000">
                    <a:schemeClr val="accent1">
                      <a:lumMod val="60000"/>
                      <a:lumMod val="60000"/>
                      <a:lumOff val="40000"/>
                    </a:schemeClr>
                  </a:gs>
                  <a:gs pos="0">
                    <a:schemeClr val="accent1">
                      <a:lumMod val="60000"/>
                    </a:schemeClr>
                  </a:gs>
                </a:gsLst>
                <a:lin ang="5400000" scaled="0"/>
              </a:gradFill>
              <a:ln w="19050">
                <a:solidFill>
                  <a:schemeClr val="lt1"/>
                </a:solidFill>
              </a:ln>
              <a:effectLst/>
            </c:spPr>
            <c:extLst>
              <c:ext xmlns:c16="http://schemas.microsoft.com/office/drawing/2014/chart" uri="{C3380CC4-5D6E-409C-BE32-E72D297353CC}">
                <c16:uniqueId val="{0000000D-2904-4EF1-927B-035B3C1CA326}"/>
              </c:ext>
            </c:extLst>
          </c:dPt>
          <c:dPt>
            <c:idx val="7"/>
            <c:bubble3D val="0"/>
            <c:spPr>
              <a:gradFill>
                <a:gsLst>
                  <a:gs pos="100000">
                    <a:schemeClr val="accent2">
                      <a:lumMod val="60000"/>
                      <a:lumMod val="60000"/>
                      <a:lumOff val="40000"/>
                    </a:schemeClr>
                  </a:gs>
                  <a:gs pos="0">
                    <a:schemeClr val="accent2">
                      <a:lumMod val="60000"/>
                    </a:schemeClr>
                  </a:gs>
                </a:gsLst>
                <a:lin ang="5400000" scaled="0"/>
              </a:gradFill>
              <a:ln w="19050">
                <a:solidFill>
                  <a:schemeClr val="lt1"/>
                </a:solidFill>
              </a:ln>
              <a:effectLst/>
            </c:spPr>
            <c:extLst>
              <c:ext xmlns:c16="http://schemas.microsoft.com/office/drawing/2014/chart" uri="{C3380CC4-5D6E-409C-BE32-E72D297353CC}">
                <c16:uniqueId val="{0000000F-2904-4EF1-927B-035B3C1CA326}"/>
              </c:ext>
            </c:extLst>
          </c:dPt>
          <c:dPt>
            <c:idx val="8"/>
            <c:bubble3D val="0"/>
            <c:spPr>
              <a:gradFill>
                <a:gsLst>
                  <a:gs pos="100000">
                    <a:schemeClr val="accent3">
                      <a:lumMod val="60000"/>
                      <a:lumMod val="60000"/>
                      <a:lumOff val="40000"/>
                    </a:schemeClr>
                  </a:gs>
                  <a:gs pos="0">
                    <a:schemeClr val="accent3">
                      <a:lumMod val="60000"/>
                    </a:schemeClr>
                  </a:gs>
                </a:gsLst>
                <a:lin ang="5400000" scaled="0"/>
              </a:gradFill>
              <a:ln w="19050">
                <a:solidFill>
                  <a:schemeClr val="lt1"/>
                </a:solidFill>
              </a:ln>
              <a:effectLst/>
            </c:spPr>
            <c:extLst>
              <c:ext xmlns:c16="http://schemas.microsoft.com/office/drawing/2014/chart" uri="{C3380CC4-5D6E-409C-BE32-E72D297353CC}">
                <c16:uniqueId val="{00000011-2904-4EF1-927B-035B3C1CA326}"/>
              </c:ext>
            </c:extLst>
          </c:dPt>
          <c:dPt>
            <c:idx val="9"/>
            <c:bubble3D val="0"/>
            <c:spPr>
              <a:gradFill>
                <a:gsLst>
                  <a:gs pos="100000">
                    <a:schemeClr val="accent4">
                      <a:lumMod val="60000"/>
                      <a:lumMod val="60000"/>
                      <a:lumOff val="40000"/>
                    </a:schemeClr>
                  </a:gs>
                  <a:gs pos="0">
                    <a:schemeClr val="accent4">
                      <a:lumMod val="60000"/>
                    </a:schemeClr>
                  </a:gs>
                </a:gsLst>
                <a:lin ang="5400000" scaled="0"/>
              </a:gradFill>
              <a:ln w="19050">
                <a:solidFill>
                  <a:schemeClr val="lt1"/>
                </a:solidFill>
              </a:ln>
              <a:effectLst/>
            </c:spPr>
            <c:extLst>
              <c:ext xmlns:c16="http://schemas.microsoft.com/office/drawing/2014/chart" uri="{C3380CC4-5D6E-409C-BE32-E72D297353CC}">
                <c16:uniqueId val="{00000013-2904-4EF1-927B-035B3C1CA326}"/>
              </c:ext>
            </c:extLst>
          </c:dPt>
          <c:dPt>
            <c:idx val="10"/>
            <c:bubble3D val="0"/>
            <c:spPr>
              <a:gradFill>
                <a:gsLst>
                  <a:gs pos="100000">
                    <a:schemeClr val="accent5">
                      <a:lumMod val="60000"/>
                      <a:lumMod val="60000"/>
                      <a:lumOff val="40000"/>
                    </a:schemeClr>
                  </a:gs>
                  <a:gs pos="0">
                    <a:schemeClr val="accent5">
                      <a:lumMod val="60000"/>
                    </a:schemeClr>
                  </a:gs>
                </a:gsLst>
                <a:lin ang="5400000" scaled="0"/>
              </a:gradFill>
              <a:ln w="19050">
                <a:solidFill>
                  <a:schemeClr val="lt1"/>
                </a:solidFill>
              </a:ln>
              <a:effectLst/>
            </c:spPr>
            <c:extLst>
              <c:ext xmlns:c16="http://schemas.microsoft.com/office/drawing/2014/chart" uri="{C3380CC4-5D6E-409C-BE32-E72D297353CC}">
                <c16:uniqueId val="{00000015-2904-4EF1-927B-035B3C1CA326}"/>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dk1">
                        <a:lumMod val="75000"/>
                        <a:lumOff val="25000"/>
                      </a:schemeClr>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'Pour note'!$R$31:$R$41</c:f>
              <c:strCache>
                <c:ptCount val="11"/>
                <c:pt idx="0">
                  <c:v>AFRIQUE DU NORD</c:v>
                </c:pt>
                <c:pt idx="1">
                  <c:v>AFRIQUE HORS CFA</c:v>
                </c:pt>
                <c:pt idx="2">
                  <c:v>AFRIQUE ZONE CFA</c:v>
                </c:pt>
                <c:pt idx="3">
                  <c:v>AMERIQUE DU NORD</c:v>
                </c:pt>
                <c:pt idx="4">
                  <c:v>AMERIQUE DU SUD</c:v>
                </c:pt>
                <c:pt idx="5">
                  <c:v>ASIE / OCEANIE</c:v>
                </c:pt>
                <c:pt idx="6">
                  <c:v>EUROPE OCCIDENTALE HORS UNION</c:v>
                </c:pt>
                <c:pt idx="7">
                  <c:v>MEXIQUE/ AMERIQUE CENTRALE/CARAIBES</c:v>
                </c:pt>
                <c:pt idx="8">
                  <c:v>MOYEN ORIENT</c:v>
                </c:pt>
                <c:pt idx="9">
                  <c:v>OCEAN INDIEN</c:v>
                </c:pt>
                <c:pt idx="10">
                  <c:v>UNION EUROPEENNE</c:v>
                </c:pt>
              </c:strCache>
            </c:strRef>
          </c:cat>
          <c:val>
            <c:numRef>
              <c:f>'Pour note'!$S$31:$S$41</c:f>
              <c:numCache>
                <c:formatCode>General</c:formatCode>
                <c:ptCount val="11"/>
                <c:pt idx="0">
                  <c:v>12</c:v>
                </c:pt>
                <c:pt idx="1">
                  <c:v>6</c:v>
                </c:pt>
                <c:pt idx="2">
                  <c:v>9</c:v>
                </c:pt>
                <c:pt idx="3">
                  <c:v>5</c:v>
                </c:pt>
                <c:pt idx="4">
                  <c:v>6</c:v>
                </c:pt>
                <c:pt idx="5">
                  <c:v>12</c:v>
                </c:pt>
                <c:pt idx="6">
                  <c:v>2</c:v>
                </c:pt>
                <c:pt idx="7">
                  <c:v>1</c:v>
                </c:pt>
                <c:pt idx="8">
                  <c:v>8</c:v>
                </c:pt>
                <c:pt idx="9">
                  <c:v>12</c:v>
                </c:pt>
                <c:pt idx="10">
                  <c:v>18</c:v>
                </c:pt>
              </c:numCache>
            </c:numRef>
          </c:val>
          <c:extLst>
            <c:ext xmlns:c16="http://schemas.microsoft.com/office/drawing/2014/chart" uri="{C3380CC4-5D6E-409C-BE32-E72D297353CC}">
              <c16:uniqueId val="{00000016-2904-4EF1-927B-035B3C1CA326}"/>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1649774846399441"/>
          <c:y val="0.19777112999319235"/>
          <c:w val="0.37016078765598565"/>
          <c:h val="0.7707216346240473"/>
        </c:manualLayout>
      </c:layout>
      <c:overlay val="0"/>
      <c:spPr>
        <a:solidFill>
          <a:schemeClr val="lt1">
            <a:alpha val="50000"/>
          </a:schemeClr>
        </a:solid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dk1">
          <a:lumMod val="15000"/>
          <a:lumOff val="85000"/>
        </a:schemeClr>
      </a:solidFill>
      <a:round/>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6">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defRPr sz="900" kern="1200" cap="none" spc="0" normalizeH="0" baseline="0"/>
  </cs:categoryAxis>
  <cs:chartArea>
    <cs:lnRef idx="0"/>
    <cs:fillRef idx="0"/>
    <cs:effectRef idx="0"/>
    <cs:fontRef idx="minor">
      <a:schemeClr val="dk1"/>
    </cs:fontRef>
    <cs:spPr>
      <a:pattFill prst="dkDnDiag">
        <a:fgClr>
          <a:schemeClr val="lt1"/>
        </a:fgClr>
        <a:bgClr>
          <a:schemeClr val="dk1">
            <a:lumMod val="10000"/>
            <a:lumOff val="90000"/>
          </a:schemeClr>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19050">
        <a:solidFill>
          <a:schemeClr val="lt1"/>
        </a:solidFill>
      </a:ln>
    </cs:spPr>
  </cs:dataPoint>
  <cs:dataPoint3D>
    <cs:lnRef idx="0"/>
    <cs:fillRef idx="0">
      <cs:styleClr val="auto"/>
    </cs:fillRef>
    <cs:effectRef idx="0"/>
    <cs:fontRef idx="minor">
      <a:schemeClr val="tx1"/>
    </cs:fontRef>
    <cs:spPr>
      <a:gradFill>
        <a:gsLst>
          <a:gs pos="100000">
            <a:schemeClr val="phClr">
              <a:lumMod val="60000"/>
              <a:lumOff val="40000"/>
            </a:schemeClr>
          </a:gs>
          <a:gs pos="0">
            <a:schemeClr val="phClr"/>
          </a:gs>
        </a:gsLst>
        <a:lin ang="5400000" scaled="0"/>
      </a:gradFill>
      <a:ln w="50800">
        <a:solidFill>
          <a:schemeClr val="lt1"/>
        </a:solidFill>
      </a:ln>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50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0E7D07-32F9-4DA8-9A92-B78A2EE6AF6F}" type="datetimeFigureOut">
              <a:rPr lang="fr-FR" smtClean="0"/>
              <a:t>15/05/2025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78AA0D-5367-4D40-9FE5-FA26AF737B7D}" type="slidenum">
              <a:rPr lang="fr-FR" smtClean="0"/>
              <a:t>‹N°›</a:t>
            </a:fld>
            <a:endParaRPr lang="fr-FR"/>
          </a:p>
        </p:txBody>
      </p:sp>
    </p:spTree>
    <p:extLst>
      <p:ext uri="{BB962C8B-B14F-4D97-AF65-F5344CB8AC3E}">
        <p14:creationId xmlns:p14="http://schemas.microsoft.com/office/powerpoint/2010/main" val="3283577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8FBDF6-4CE0-47BC-AD35-621FD732F32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FA2CE609-A10F-4692-BFDE-37EBBD5123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7A9DB1B-728F-495E-BBDD-679170E6D5BD}"/>
              </a:ext>
            </a:extLst>
          </p:cNvPr>
          <p:cNvSpPr>
            <a:spLocks noGrp="1"/>
          </p:cNvSpPr>
          <p:nvPr>
            <p:ph type="dt" sz="half" idx="10"/>
          </p:nvPr>
        </p:nvSpPr>
        <p:spPr/>
        <p:txBody>
          <a:bodyPr/>
          <a:lstStyle/>
          <a:p>
            <a:fld id="{28B6CDF1-314A-4038-AF90-16E5836F8B65}" type="datetime1">
              <a:rPr lang="fr-FR" smtClean="0"/>
              <a:t>15/05/2025</a:t>
            </a:fld>
            <a:endParaRPr lang="fr-FR"/>
          </a:p>
        </p:txBody>
      </p:sp>
      <p:sp>
        <p:nvSpPr>
          <p:cNvPr id="5" name="Espace réservé du pied de page 4">
            <a:extLst>
              <a:ext uri="{FF2B5EF4-FFF2-40B4-BE49-F238E27FC236}">
                <a16:creationId xmlns:a16="http://schemas.microsoft.com/office/drawing/2014/main" id="{9AE362E9-7A8C-44FF-A604-2F44F0ABB19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EB6AA2-5BCF-4EA9-BBEC-57BBF85DDE2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799344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E639B4-6647-4D90-9018-382E10F0133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973CCBE-5069-474D-9A5A-44020F2EBED5}"/>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AEFCEF4-CD78-4B18-9077-CA3DE22D0902}"/>
              </a:ext>
            </a:extLst>
          </p:cNvPr>
          <p:cNvSpPr>
            <a:spLocks noGrp="1"/>
          </p:cNvSpPr>
          <p:nvPr>
            <p:ph type="dt" sz="half" idx="10"/>
          </p:nvPr>
        </p:nvSpPr>
        <p:spPr/>
        <p:txBody>
          <a:bodyPr/>
          <a:lstStyle/>
          <a:p>
            <a:fld id="{D31C6303-39B4-4081-9174-7F3CA4345465}" type="datetime1">
              <a:rPr lang="fr-FR" smtClean="0"/>
              <a:t>15/05/2025</a:t>
            </a:fld>
            <a:endParaRPr lang="fr-FR"/>
          </a:p>
        </p:txBody>
      </p:sp>
      <p:sp>
        <p:nvSpPr>
          <p:cNvPr id="5" name="Espace réservé du pied de page 4">
            <a:extLst>
              <a:ext uri="{FF2B5EF4-FFF2-40B4-BE49-F238E27FC236}">
                <a16:creationId xmlns:a16="http://schemas.microsoft.com/office/drawing/2014/main" id="{7BAC2165-BE92-4D50-B12D-930775B5EBF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4F2163-1BF5-4C63-8CB8-74067B039174}"/>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25952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5A6C1289-AFAD-40C6-8CB6-5CDE1431A3DE}"/>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5299D7D-8C5A-4C33-A410-3614EE07EAD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5D09F9D-38CC-4C79-A8A7-41584DC3A9EB}"/>
              </a:ext>
            </a:extLst>
          </p:cNvPr>
          <p:cNvSpPr>
            <a:spLocks noGrp="1"/>
          </p:cNvSpPr>
          <p:nvPr>
            <p:ph type="dt" sz="half" idx="10"/>
          </p:nvPr>
        </p:nvSpPr>
        <p:spPr/>
        <p:txBody>
          <a:bodyPr/>
          <a:lstStyle/>
          <a:p>
            <a:fld id="{A73B9431-F323-4364-8641-8725A6F1857F}" type="datetime1">
              <a:rPr lang="fr-FR" smtClean="0"/>
              <a:t>15/05/2025</a:t>
            </a:fld>
            <a:endParaRPr lang="fr-FR"/>
          </a:p>
        </p:txBody>
      </p:sp>
      <p:sp>
        <p:nvSpPr>
          <p:cNvPr id="5" name="Espace réservé du pied de page 4">
            <a:extLst>
              <a:ext uri="{FF2B5EF4-FFF2-40B4-BE49-F238E27FC236}">
                <a16:creationId xmlns:a16="http://schemas.microsoft.com/office/drawing/2014/main" id="{9D3CE4BE-C24B-4C22-839A-72A8B9B8AA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FDDC0E-B35B-450F-A3FD-DB5CAE539F3C}"/>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021483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cxnSp>
        <p:nvCxnSpPr>
          <p:cNvPr id="9" name="Connecteur droit 8">
            <a:extLst>
              <a:ext uri="{FF2B5EF4-FFF2-40B4-BE49-F238E27FC236}">
                <a16:creationId xmlns:a16="http://schemas.microsoft.com/office/drawing/2014/main" id="{13589346-F143-4666-A692-CD45671CB15B}"/>
              </a:ext>
            </a:extLst>
          </p:cNvPr>
          <p:cNvCxnSpPr/>
          <p:nvPr userDrawn="1"/>
        </p:nvCxnSpPr>
        <p:spPr>
          <a:xfrm flipV="1">
            <a:off x="11194470" y="94073"/>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04F6299-0A1B-480C-B953-5F4E406A958A}"/>
              </a:ext>
            </a:extLst>
          </p:cNvPr>
          <p:cNvCxnSpPr/>
          <p:nvPr userDrawn="1"/>
        </p:nvCxnSpPr>
        <p:spPr>
          <a:xfrm flipV="1">
            <a:off x="11346870" y="246473"/>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60FD3F04-106D-47D9-9D0B-C56B381D42E7}"/>
              </a:ext>
            </a:extLst>
          </p:cNvPr>
          <p:cNvCxnSpPr/>
          <p:nvPr userDrawn="1"/>
        </p:nvCxnSpPr>
        <p:spPr>
          <a:xfrm flipV="1">
            <a:off x="11499270" y="398873"/>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BB0FD870-B712-4E20-A396-A2E3EF9E6449}"/>
              </a:ext>
            </a:extLst>
          </p:cNvPr>
          <p:cNvCxnSpPr/>
          <p:nvPr userDrawn="1"/>
        </p:nvCxnSpPr>
        <p:spPr>
          <a:xfrm flipV="1">
            <a:off x="11194470" y="960314"/>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A08E5C51-1F90-4FF6-AA38-853BE0D91346}"/>
              </a:ext>
            </a:extLst>
          </p:cNvPr>
          <p:cNvCxnSpPr/>
          <p:nvPr userDrawn="1"/>
        </p:nvCxnSpPr>
        <p:spPr>
          <a:xfrm flipV="1">
            <a:off x="11346870" y="1112714"/>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CBB34F74-F5AC-431F-A314-93201CA0A904}"/>
              </a:ext>
            </a:extLst>
          </p:cNvPr>
          <p:cNvCxnSpPr/>
          <p:nvPr userDrawn="1"/>
        </p:nvCxnSpPr>
        <p:spPr>
          <a:xfrm flipV="1">
            <a:off x="11499270" y="1265114"/>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F242033E-72FB-4629-ACB5-586D68823EEC}"/>
              </a:ext>
            </a:extLst>
          </p:cNvPr>
          <p:cNvCxnSpPr/>
          <p:nvPr userDrawn="1"/>
        </p:nvCxnSpPr>
        <p:spPr>
          <a:xfrm flipV="1">
            <a:off x="11194470" y="180544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6" name="Connecteur droit 15">
            <a:extLst>
              <a:ext uri="{FF2B5EF4-FFF2-40B4-BE49-F238E27FC236}">
                <a16:creationId xmlns:a16="http://schemas.microsoft.com/office/drawing/2014/main" id="{168E25EF-1D34-43BC-A05D-C2DDA702AF50}"/>
              </a:ext>
            </a:extLst>
          </p:cNvPr>
          <p:cNvCxnSpPr/>
          <p:nvPr userDrawn="1"/>
        </p:nvCxnSpPr>
        <p:spPr>
          <a:xfrm flipV="1">
            <a:off x="11346870" y="195784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635F8EAB-D146-40DB-8F99-FC8C500BEF2D}"/>
              </a:ext>
            </a:extLst>
          </p:cNvPr>
          <p:cNvCxnSpPr/>
          <p:nvPr userDrawn="1"/>
        </p:nvCxnSpPr>
        <p:spPr>
          <a:xfrm flipV="1">
            <a:off x="11499270" y="211024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7ED297B3-059E-4D74-8A32-CF036DEEC97E}"/>
              </a:ext>
            </a:extLst>
          </p:cNvPr>
          <p:cNvCxnSpPr/>
          <p:nvPr userDrawn="1"/>
        </p:nvCxnSpPr>
        <p:spPr>
          <a:xfrm flipV="1">
            <a:off x="11217561" y="2678009"/>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19" name="Connecteur droit 18">
            <a:extLst>
              <a:ext uri="{FF2B5EF4-FFF2-40B4-BE49-F238E27FC236}">
                <a16:creationId xmlns:a16="http://schemas.microsoft.com/office/drawing/2014/main" id="{516FFE71-BE9C-4E54-96F7-942B0549A05F}"/>
              </a:ext>
            </a:extLst>
          </p:cNvPr>
          <p:cNvCxnSpPr/>
          <p:nvPr userDrawn="1"/>
        </p:nvCxnSpPr>
        <p:spPr>
          <a:xfrm flipV="1">
            <a:off x="11369961" y="2830409"/>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DFFBFAA1-0935-4A0A-B848-75A9F429481B}"/>
              </a:ext>
            </a:extLst>
          </p:cNvPr>
          <p:cNvCxnSpPr/>
          <p:nvPr userDrawn="1"/>
        </p:nvCxnSpPr>
        <p:spPr>
          <a:xfrm flipV="1">
            <a:off x="11522361" y="2982809"/>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1" name="Connecteur droit 20">
            <a:extLst>
              <a:ext uri="{FF2B5EF4-FFF2-40B4-BE49-F238E27FC236}">
                <a16:creationId xmlns:a16="http://schemas.microsoft.com/office/drawing/2014/main" id="{DEB1EFB6-E053-4D01-BE46-5F51B900FA93}"/>
              </a:ext>
            </a:extLst>
          </p:cNvPr>
          <p:cNvCxnSpPr/>
          <p:nvPr userDrawn="1"/>
        </p:nvCxnSpPr>
        <p:spPr>
          <a:xfrm flipV="1">
            <a:off x="11217561" y="354425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2" name="Connecteur droit 21">
            <a:extLst>
              <a:ext uri="{FF2B5EF4-FFF2-40B4-BE49-F238E27FC236}">
                <a16:creationId xmlns:a16="http://schemas.microsoft.com/office/drawing/2014/main" id="{28E89DB6-6243-4176-8E6F-98C27B8BAB9A}"/>
              </a:ext>
            </a:extLst>
          </p:cNvPr>
          <p:cNvCxnSpPr/>
          <p:nvPr userDrawn="1"/>
        </p:nvCxnSpPr>
        <p:spPr>
          <a:xfrm flipV="1">
            <a:off x="11369961" y="369665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3" name="Connecteur droit 22">
            <a:extLst>
              <a:ext uri="{FF2B5EF4-FFF2-40B4-BE49-F238E27FC236}">
                <a16:creationId xmlns:a16="http://schemas.microsoft.com/office/drawing/2014/main" id="{B1F86F4A-F2F3-4314-802F-D36D18ED3D31}"/>
              </a:ext>
            </a:extLst>
          </p:cNvPr>
          <p:cNvCxnSpPr/>
          <p:nvPr userDrawn="1"/>
        </p:nvCxnSpPr>
        <p:spPr>
          <a:xfrm flipV="1">
            <a:off x="11522361" y="384905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00285879-5663-4D3D-BF16-38CA88158728}"/>
              </a:ext>
            </a:extLst>
          </p:cNvPr>
          <p:cNvCxnSpPr/>
          <p:nvPr userDrawn="1"/>
        </p:nvCxnSpPr>
        <p:spPr>
          <a:xfrm flipV="1">
            <a:off x="11217561" y="4389377"/>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C2D55976-5FF9-486A-BD50-F67379CBC57F}"/>
              </a:ext>
            </a:extLst>
          </p:cNvPr>
          <p:cNvCxnSpPr/>
          <p:nvPr userDrawn="1"/>
        </p:nvCxnSpPr>
        <p:spPr>
          <a:xfrm flipV="1">
            <a:off x="11369961" y="4541777"/>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0627BDA0-B2D7-45FB-8889-C6EC90A2D94D}"/>
              </a:ext>
            </a:extLst>
          </p:cNvPr>
          <p:cNvCxnSpPr/>
          <p:nvPr userDrawn="1"/>
        </p:nvCxnSpPr>
        <p:spPr>
          <a:xfrm flipV="1">
            <a:off x="11522361" y="4694177"/>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EA5E1EB8-EC1C-4F1E-911F-0AD13C1C807F}"/>
              </a:ext>
            </a:extLst>
          </p:cNvPr>
          <p:cNvCxnSpPr/>
          <p:nvPr userDrawn="1"/>
        </p:nvCxnSpPr>
        <p:spPr>
          <a:xfrm flipV="1">
            <a:off x="11194470" y="5231990"/>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3AB91A34-4B30-4167-8D7A-FBB32834E4B1}"/>
              </a:ext>
            </a:extLst>
          </p:cNvPr>
          <p:cNvCxnSpPr/>
          <p:nvPr userDrawn="1"/>
        </p:nvCxnSpPr>
        <p:spPr>
          <a:xfrm flipV="1">
            <a:off x="11346870" y="5384390"/>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B4B9D733-4681-4096-A1DD-7EAA05CD5DB5}"/>
              </a:ext>
            </a:extLst>
          </p:cNvPr>
          <p:cNvCxnSpPr/>
          <p:nvPr userDrawn="1"/>
        </p:nvCxnSpPr>
        <p:spPr>
          <a:xfrm flipV="1">
            <a:off x="11499270" y="5536790"/>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90C80A44-6EB0-4757-8A29-981553CAD66E}"/>
              </a:ext>
            </a:extLst>
          </p:cNvPr>
          <p:cNvCxnSpPr/>
          <p:nvPr userDrawn="1"/>
        </p:nvCxnSpPr>
        <p:spPr>
          <a:xfrm flipV="1">
            <a:off x="11194470" y="6098231"/>
            <a:ext cx="350982" cy="387927"/>
          </a:xfrm>
          <a:prstGeom prst="line">
            <a:avLst/>
          </a:prstGeom>
          <a:ln w="38100">
            <a:solidFill>
              <a:srgbClr val="293173"/>
            </a:solidFill>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3D30A075-B587-4EA9-B9BE-3995FAF48ECC}"/>
              </a:ext>
            </a:extLst>
          </p:cNvPr>
          <p:cNvCxnSpPr/>
          <p:nvPr userDrawn="1"/>
        </p:nvCxnSpPr>
        <p:spPr>
          <a:xfrm flipV="1">
            <a:off x="11346870" y="6250631"/>
            <a:ext cx="350982" cy="387927"/>
          </a:xfrm>
          <a:prstGeom prst="line">
            <a:avLst/>
          </a:prstGeom>
          <a:ln w="38100">
            <a:solidFill>
              <a:srgbClr val="7AB1E8"/>
            </a:solidFill>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04E29EFB-C519-4446-A18A-0B56C6403327}"/>
              </a:ext>
            </a:extLst>
          </p:cNvPr>
          <p:cNvCxnSpPr/>
          <p:nvPr userDrawn="1"/>
        </p:nvCxnSpPr>
        <p:spPr>
          <a:xfrm flipV="1">
            <a:off x="11499270" y="6403031"/>
            <a:ext cx="350982" cy="387927"/>
          </a:xfrm>
          <a:prstGeom prst="line">
            <a:avLst/>
          </a:prstGeom>
          <a:ln w="38100">
            <a:solidFill>
              <a:srgbClr val="E50712"/>
            </a:solidFill>
          </a:ln>
        </p:spPr>
        <p:style>
          <a:lnRef idx="1">
            <a:schemeClr val="accent1"/>
          </a:lnRef>
          <a:fillRef idx="0">
            <a:schemeClr val="accent1"/>
          </a:fillRef>
          <a:effectRef idx="0">
            <a:schemeClr val="accent1"/>
          </a:effectRef>
          <a:fontRef idx="minor">
            <a:schemeClr val="tx1"/>
          </a:fontRef>
        </p:style>
      </p:cxnSp>
      <p:pic>
        <p:nvPicPr>
          <p:cNvPr id="2" name="Picture 2" descr="WhatsApp Image 2025-02-27 at 11.14.25.jpeg">
            <a:extLst>
              <a:ext uri="{FF2B5EF4-FFF2-40B4-BE49-F238E27FC236}">
                <a16:creationId xmlns:a16="http://schemas.microsoft.com/office/drawing/2014/main" id="{1E627AEE-4EDE-323D-C860-4718A8E3D8FF}"/>
              </a:ext>
            </a:extLst>
          </p:cNvPr>
          <p:cNvPicPr>
            <a:picLocks noChangeAspect="1"/>
          </p:cNvPicPr>
          <p:nvPr userDrawn="1"/>
        </p:nvPicPr>
        <p:blipFill>
          <a:blip r:embed="rId2"/>
          <a:stretch>
            <a:fillRect/>
          </a:stretch>
        </p:blipFill>
        <p:spPr>
          <a:xfrm>
            <a:off x="623457" y="607426"/>
            <a:ext cx="10156249" cy="5712890"/>
          </a:xfrm>
          <a:prstGeom prst="rect">
            <a:avLst/>
          </a:prstGeom>
        </p:spPr>
      </p:pic>
    </p:spTree>
    <p:extLst>
      <p:ext uri="{BB962C8B-B14F-4D97-AF65-F5344CB8AC3E}">
        <p14:creationId xmlns:p14="http://schemas.microsoft.com/office/powerpoint/2010/main" val="1122428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8F3CCA-75B6-409B-BD27-8D56C88F09A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F9A0212-93D9-4F44-9B85-A5C67C2D6A6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1D2E657-166B-4EE1-9923-42C1C199F851}"/>
              </a:ext>
            </a:extLst>
          </p:cNvPr>
          <p:cNvSpPr>
            <a:spLocks noGrp="1"/>
          </p:cNvSpPr>
          <p:nvPr>
            <p:ph type="dt" sz="half" idx="10"/>
          </p:nvPr>
        </p:nvSpPr>
        <p:spPr/>
        <p:txBody>
          <a:bodyPr/>
          <a:lstStyle/>
          <a:p>
            <a:fld id="{1E40CAAD-EEE7-4157-8CEA-4549F8DE131E}" type="datetime1">
              <a:rPr lang="fr-FR" smtClean="0"/>
              <a:t>15/05/2025</a:t>
            </a:fld>
            <a:endParaRPr lang="fr-FR"/>
          </a:p>
        </p:txBody>
      </p:sp>
      <p:sp>
        <p:nvSpPr>
          <p:cNvPr id="5" name="Espace réservé du pied de page 4">
            <a:extLst>
              <a:ext uri="{FF2B5EF4-FFF2-40B4-BE49-F238E27FC236}">
                <a16:creationId xmlns:a16="http://schemas.microsoft.com/office/drawing/2014/main" id="{9E90C4DE-BC60-4A1E-B121-62F6CD8CC5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4371F1E-4194-4C47-9A29-7933FFEE23D9}"/>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3104297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598B7-87FC-4C33-ADDC-C35817AA1D5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46CEEBE-9465-418E-B8FD-C43E07BC118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7CC56D4-FD7E-4073-973D-9C0229B5C430}"/>
              </a:ext>
            </a:extLst>
          </p:cNvPr>
          <p:cNvSpPr>
            <a:spLocks noGrp="1"/>
          </p:cNvSpPr>
          <p:nvPr>
            <p:ph type="dt" sz="half" idx="10"/>
          </p:nvPr>
        </p:nvSpPr>
        <p:spPr/>
        <p:txBody>
          <a:bodyPr/>
          <a:lstStyle/>
          <a:p>
            <a:fld id="{40158006-B8A6-4C8E-8013-6B7C822CFDB1}" type="datetime1">
              <a:rPr lang="fr-FR" smtClean="0"/>
              <a:t>15/05/2025</a:t>
            </a:fld>
            <a:endParaRPr lang="fr-FR"/>
          </a:p>
        </p:txBody>
      </p:sp>
      <p:sp>
        <p:nvSpPr>
          <p:cNvPr id="5" name="Espace réservé du pied de page 4">
            <a:extLst>
              <a:ext uri="{FF2B5EF4-FFF2-40B4-BE49-F238E27FC236}">
                <a16:creationId xmlns:a16="http://schemas.microsoft.com/office/drawing/2014/main" id="{29AA38E8-FB3E-4B71-A74A-07BAAE75993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460F66-B62D-4131-B7B4-9975CB3704D2}"/>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3511028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4159C-F61C-4AE2-BDCE-B7F0A995F55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8A8BE03-0B54-4A4A-8F34-B535ECD36C05}"/>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675AAC6A-C510-4964-AB61-573A935EBD18}"/>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266A24A-E9A5-40F8-B227-887B46BE0E27}"/>
              </a:ext>
            </a:extLst>
          </p:cNvPr>
          <p:cNvSpPr>
            <a:spLocks noGrp="1"/>
          </p:cNvSpPr>
          <p:nvPr>
            <p:ph type="dt" sz="half" idx="10"/>
          </p:nvPr>
        </p:nvSpPr>
        <p:spPr/>
        <p:txBody>
          <a:bodyPr/>
          <a:lstStyle/>
          <a:p>
            <a:fld id="{12A2D651-3C64-4365-AFBF-F5E0C0B9CF38}" type="datetime1">
              <a:rPr lang="fr-FR" smtClean="0"/>
              <a:t>15/05/2025</a:t>
            </a:fld>
            <a:endParaRPr lang="fr-FR"/>
          </a:p>
        </p:txBody>
      </p:sp>
      <p:sp>
        <p:nvSpPr>
          <p:cNvPr id="6" name="Espace réservé du pied de page 5">
            <a:extLst>
              <a:ext uri="{FF2B5EF4-FFF2-40B4-BE49-F238E27FC236}">
                <a16:creationId xmlns:a16="http://schemas.microsoft.com/office/drawing/2014/main" id="{24C26004-CF8A-46A0-B357-C0C04FA2971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1AA65B1-F382-4B2E-B1AF-98A6447BB8D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4137163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4BA751-3CB8-4201-BDBB-22A9E1443A49}"/>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B162293-37E6-4E19-BE31-FE5F52D8B5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2F18B92-1870-4BBA-8B04-8EC87036688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C6B4C22C-8A18-48A6-BD50-F2BDCB265D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46FAD7D-0AF9-46BE-BD1D-00D992ED8EC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9362A69A-DDBA-499E-9383-2AB5BFE4AA50}"/>
              </a:ext>
            </a:extLst>
          </p:cNvPr>
          <p:cNvSpPr>
            <a:spLocks noGrp="1"/>
          </p:cNvSpPr>
          <p:nvPr>
            <p:ph type="dt" sz="half" idx="10"/>
          </p:nvPr>
        </p:nvSpPr>
        <p:spPr/>
        <p:txBody>
          <a:bodyPr/>
          <a:lstStyle/>
          <a:p>
            <a:fld id="{9BC5EC9A-6273-4CDF-9C34-AE9781CE83C2}" type="datetime1">
              <a:rPr lang="fr-FR" smtClean="0"/>
              <a:t>15/05/2025</a:t>
            </a:fld>
            <a:endParaRPr lang="fr-FR"/>
          </a:p>
        </p:txBody>
      </p:sp>
      <p:sp>
        <p:nvSpPr>
          <p:cNvPr id="8" name="Espace réservé du pied de page 7">
            <a:extLst>
              <a:ext uri="{FF2B5EF4-FFF2-40B4-BE49-F238E27FC236}">
                <a16:creationId xmlns:a16="http://schemas.microsoft.com/office/drawing/2014/main" id="{23231B53-5B85-4E58-B69A-3F7A8046DA1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488278F-E2E9-46A9-B535-BCD773262F61}"/>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22820301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D913F8-9C4B-45CF-980A-86637DF2A59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B6A3738-B2E0-454A-9770-E91854147A02}"/>
              </a:ext>
            </a:extLst>
          </p:cNvPr>
          <p:cNvSpPr>
            <a:spLocks noGrp="1"/>
          </p:cNvSpPr>
          <p:nvPr>
            <p:ph type="dt" sz="half" idx="10"/>
          </p:nvPr>
        </p:nvSpPr>
        <p:spPr/>
        <p:txBody>
          <a:bodyPr/>
          <a:lstStyle/>
          <a:p>
            <a:fld id="{4E436732-F5D0-4ADD-8BFF-617919CEAAF0}" type="datetime1">
              <a:rPr lang="fr-FR" smtClean="0"/>
              <a:t>15/05/2025</a:t>
            </a:fld>
            <a:endParaRPr lang="fr-FR"/>
          </a:p>
        </p:txBody>
      </p:sp>
      <p:sp>
        <p:nvSpPr>
          <p:cNvPr id="4" name="Espace réservé du pied de page 3">
            <a:extLst>
              <a:ext uri="{FF2B5EF4-FFF2-40B4-BE49-F238E27FC236}">
                <a16:creationId xmlns:a16="http://schemas.microsoft.com/office/drawing/2014/main" id="{750E7F8C-A778-469B-8CDC-7B38F60ECBC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6D63EC6-D9CF-4F84-BF8A-CEC7B56DA82F}"/>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591339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97D8DBFF-11E5-4E9D-857A-4E678D143260}"/>
              </a:ext>
            </a:extLst>
          </p:cNvPr>
          <p:cNvSpPr>
            <a:spLocks noGrp="1"/>
          </p:cNvSpPr>
          <p:nvPr>
            <p:ph type="dt" sz="half" idx="10"/>
          </p:nvPr>
        </p:nvSpPr>
        <p:spPr/>
        <p:txBody>
          <a:bodyPr/>
          <a:lstStyle/>
          <a:p>
            <a:fld id="{28909AC8-EEF4-4468-842E-DBABD1A4CDBE}" type="datetime1">
              <a:rPr lang="fr-FR" smtClean="0"/>
              <a:t>15/05/2025</a:t>
            </a:fld>
            <a:endParaRPr lang="fr-FR"/>
          </a:p>
        </p:txBody>
      </p:sp>
      <p:sp>
        <p:nvSpPr>
          <p:cNvPr id="3" name="Espace réservé du pied de page 2">
            <a:extLst>
              <a:ext uri="{FF2B5EF4-FFF2-40B4-BE49-F238E27FC236}">
                <a16:creationId xmlns:a16="http://schemas.microsoft.com/office/drawing/2014/main" id="{07CBD1A3-2A9A-4D87-B046-246A5C09BD9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E11F73A-A351-48A5-8E9B-C0295EC09603}"/>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756226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A1F36E-ABED-442B-8E07-3D938570037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A3BFE6-64AD-4427-8C1B-9678003875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82D4547-28F0-4FC5-A8EE-55F230696F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541C30-04C5-4D70-8F96-CACC967133C4}"/>
              </a:ext>
            </a:extLst>
          </p:cNvPr>
          <p:cNvSpPr>
            <a:spLocks noGrp="1"/>
          </p:cNvSpPr>
          <p:nvPr>
            <p:ph type="dt" sz="half" idx="10"/>
          </p:nvPr>
        </p:nvSpPr>
        <p:spPr/>
        <p:txBody>
          <a:bodyPr/>
          <a:lstStyle/>
          <a:p>
            <a:fld id="{895E530D-027B-4972-80E0-3D24D651AB64}" type="datetime1">
              <a:rPr lang="fr-FR" smtClean="0"/>
              <a:t>15/05/2025</a:t>
            </a:fld>
            <a:endParaRPr lang="fr-FR"/>
          </a:p>
        </p:txBody>
      </p:sp>
      <p:sp>
        <p:nvSpPr>
          <p:cNvPr id="6" name="Espace réservé du pied de page 5">
            <a:extLst>
              <a:ext uri="{FF2B5EF4-FFF2-40B4-BE49-F238E27FC236}">
                <a16:creationId xmlns:a16="http://schemas.microsoft.com/office/drawing/2014/main" id="{1A98AAE8-DED4-4CCD-8CA7-F36D7317EFD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4BCD37C-7FBF-497B-8239-FB8F2F8CDCE0}"/>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65486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C1E147-57D7-4AE0-A33D-77D808D6022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55CC8CC-4CC7-4C1E-95BA-5832817170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5494C1B-B9D4-476F-BE34-68FB01B4B4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524C22-C81F-4E3D-BF0A-1AA4ADB34785}"/>
              </a:ext>
            </a:extLst>
          </p:cNvPr>
          <p:cNvSpPr>
            <a:spLocks noGrp="1"/>
          </p:cNvSpPr>
          <p:nvPr>
            <p:ph type="dt" sz="half" idx="10"/>
          </p:nvPr>
        </p:nvSpPr>
        <p:spPr/>
        <p:txBody>
          <a:bodyPr/>
          <a:lstStyle/>
          <a:p>
            <a:fld id="{BF305910-315B-40D9-B791-BA649AEC03FF}" type="datetime1">
              <a:rPr lang="fr-FR" smtClean="0"/>
              <a:t>15/05/2025</a:t>
            </a:fld>
            <a:endParaRPr lang="fr-FR"/>
          </a:p>
        </p:txBody>
      </p:sp>
      <p:sp>
        <p:nvSpPr>
          <p:cNvPr id="6" name="Espace réservé du pied de page 5">
            <a:extLst>
              <a:ext uri="{FF2B5EF4-FFF2-40B4-BE49-F238E27FC236}">
                <a16:creationId xmlns:a16="http://schemas.microsoft.com/office/drawing/2014/main" id="{67A5970B-9526-46C3-A153-553243C0F7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868DF39-3368-4248-8670-6CC9E8D3D308}"/>
              </a:ext>
            </a:extLst>
          </p:cNvPr>
          <p:cNvSpPr>
            <a:spLocks noGrp="1"/>
          </p:cNvSpPr>
          <p:nvPr>
            <p:ph type="sldNum" sz="quarter" idx="12"/>
          </p:nvPr>
        </p:nvSpPr>
        <p:spPr/>
        <p:txBody>
          <a:bodyPr/>
          <a:lstStyle/>
          <a:p>
            <a:fld id="{6E8DD8D1-219C-4F7D-A851-03CC17EFE3EF}" type="slidenum">
              <a:rPr lang="fr-FR" smtClean="0"/>
              <a:t>‹N°›</a:t>
            </a:fld>
            <a:endParaRPr lang="fr-FR"/>
          </a:p>
        </p:txBody>
      </p:sp>
    </p:spTree>
    <p:extLst>
      <p:ext uri="{BB962C8B-B14F-4D97-AF65-F5344CB8AC3E}">
        <p14:creationId xmlns:p14="http://schemas.microsoft.com/office/powerpoint/2010/main" val="1794508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6B783B6-34D2-4D16-94DF-8970168947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67CACE1D-724D-49AD-AA48-A7D960326E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F8A105C-B970-4DCE-B7DA-5E95181737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DC5BC-CF0F-469E-98FA-9C00C47FDD5F}" type="datetime1">
              <a:rPr lang="fr-FR" smtClean="0"/>
              <a:t>15/05/2025</a:t>
            </a:fld>
            <a:endParaRPr lang="fr-FR"/>
          </a:p>
        </p:txBody>
      </p:sp>
      <p:sp>
        <p:nvSpPr>
          <p:cNvPr id="5" name="Espace réservé du pied de page 4">
            <a:extLst>
              <a:ext uri="{FF2B5EF4-FFF2-40B4-BE49-F238E27FC236}">
                <a16:creationId xmlns:a16="http://schemas.microsoft.com/office/drawing/2014/main" id="{B1F08748-A220-448E-A4C9-B71B2FB736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0E27976-FF1E-4748-B674-4DC486BD12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8DD8D1-219C-4F7D-A851-03CC17EFE3EF}" type="slidenum">
              <a:rPr lang="fr-FR" smtClean="0"/>
              <a:t>‹N°›</a:t>
            </a:fld>
            <a:endParaRPr lang="fr-FR"/>
          </a:p>
        </p:txBody>
      </p:sp>
    </p:spTree>
    <p:extLst>
      <p:ext uri="{BB962C8B-B14F-4D97-AF65-F5344CB8AC3E}">
        <p14:creationId xmlns:p14="http://schemas.microsoft.com/office/powerpoint/2010/main" val="889667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0.xml"/><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745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Budget 2025 – aides sociales directes et indirectes</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778477"/>
            <a:ext cx="10744200" cy="4458788"/>
          </a:xfrm>
        </p:spPr>
        <p:txBody>
          <a:bodyPr>
            <a:normAutofit fontScale="85000" lnSpcReduction="20000"/>
          </a:bodyPr>
          <a:lstStyle/>
          <a:p>
            <a:pPr marL="0" indent="0">
              <a:buNone/>
            </a:pPr>
            <a:endParaRPr lang="fr-FR" sz="1800" dirty="0">
              <a:effectLst/>
              <a:latin typeface="Marianne" panose="02000000000000000000" pitchFamily="50" charset="0"/>
              <a:ea typeface="Times New Roman" panose="02020603050405020304" pitchFamily="18" charset="0"/>
            </a:endParaRPr>
          </a:p>
          <a:p>
            <a:pPr algn="just">
              <a:lnSpc>
                <a:spcPct val="123000"/>
              </a:lnSpc>
              <a:spcBef>
                <a:spcPts val="0"/>
              </a:spcBef>
            </a:pPr>
            <a:r>
              <a:rPr lang="fr-FR" sz="1900" dirty="0">
                <a:solidFill>
                  <a:srgbClr val="002060"/>
                </a:solidFill>
                <a:latin typeface="Marianne" panose="02000000000000000000" pitchFamily="50" charset="0"/>
              </a:rPr>
              <a:t>En 2025, le montant des crédits dédiés aux aides sociales directes inscrits en loi de finances est de 15,2 M€, soit 14 364 000 € de crédits disponibles après application de la réserve de précaution. </a:t>
            </a:r>
          </a:p>
          <a:p>
            <a:pPr algn="just">
              <a:lnSpc>
                <a:spcPct val="123000"/>
              </a:lnSpc>
              <a:spcBef>
                <a:spcPts val="0"/>
              </a:spcBef>
            </a:pPr>
            <a:endParaRPr lang="fr-FR" sz="1900" dirty="0">
              <a:solidFill>
                <a:srgbClr val="002060"/>
              </a:solidFill>
              <a:latin typeface="Marianne" panose="02000000000000000000" pitchFamily="50" charset="0"/>
            </a:endParaRPr>
          </a:p>
          <a:p>
            <a:pPr algn="just">
              <a:lnSpc>
                <a:spcPct val="123000"/>
              </a:lnSpc>
              <a:spcBef>
                <a:spcPts val="0"/>
              </a:spcBef>
            </a:pPr>
            <a:r>
              <a:rPr lang="fr-FR" sz="1900" dirty="0">
                <a:solidFill>
                  <a:srgbClr val="002060"/>
                </a:solidFill>
                <a:latin typeface="Marianne" panose="02000000000000000000" pitchFamily="50" charset="0"/>
              </a:rPr>
              <a:t>S’agissant des aides sociales indirectes, les crédits s’élèvent en 2025 à : </a:t>
            </a:r>
          </a:p>
          <a:p>
            <a:pPr lvl="1" indent="449580" algn="just">
              <a:lnSpc>
                <a:spcPct val="123000"/>
              </a:lnSpc>
            </a:pPr>
            <a:r>
              <a:rPr lang="fr-FR" sz="1900" b="1" dirty="0">
                <a:solidFill>
                  <a:srgbClr val="002060"/>
                </a:solidFill>
                <a:latin typeface="Marianne" panose="02000000000000000000" pitchFamily="50" charset="0"/>
              </a:rPr>
              <a:t>1,2 M€ pour les organismes locaux d’entraide et de solidarité - OLES </a:t>
            </a:r>
            <a:r>
              <a:rPr lang="fr-FR" sz="1900" dirty="0">
                <a:solidFill>
                  <a:srgbClr val="002060"/>
                </a:solidFill>
                <a:latin typeface="Marianne" panose="02000000000000000000" pitchFamily="50" charset="0"/>
              </a:rPr>
              <a:t>(soit 1 134 000 € de crédits disponibles après réserve) ;</a:t>
            </a:r>
          </a:p>
          <a:p>
            <a:pPr lvl="1" indent="449580" algn="just">
              <a:lnSpc>
                <a:spcPct val="123000"/>
              </a:lnSpc>
            </a:pPr>
            <a:r>
              <a:rPr lang="fr-FR" sz="1900" b="1" dirty="0">
                <a:solidFill>
                  <a:srgbClr val="002060"/>
                </a:solidFill>
                <a:latin typeface="Marianne" panose="02000000000000000000" pitchFamily="50" charset="0"/>
              </a:rPr>
              <a:t>220 k€ pour les subventions aux Centres médico-sociaux </a:t>
            </a:r>
            <a:r>
              <a:rPr lang="fr-FR" sz="1900" dirty="0">
                <a:solidFill>
                  <a:srgbClr val="002060"/>
                </a:solidFill>
                <a:latin typeface="Marianne" panose="02000000000000000000" pitchFamily="50" charset="0"/>
              </a:rPr>
              <a:t>(soit 207 900 € de crédits disponibles après réserve) ;</a:t>
            </a:r>
          </a:p>
          <a:p>
            <a:pPr lvl="1" indent="449580" algn="just">
              <a:lnSpc>
                <a:spcPct val="123000"/>
              </a:lnSpc>
            </a:pPr>
            <a:r>
              <a:rPr lang="fr-FR" sz="1900" b="1" dirty="0">
                <a:solidFill>
                  <a:srgbClr val="002060"/>
                </a:solidFill>
                <a:latin typeface="Marianne" panose="02000000000000000000" pitchFamily="50" charset="0"/>
              </a:rPr>
              <a:t>760 k€ pour la subvention à la Caisse des Français de l’étranger au titre de la catégorie aidée</a:t>
            </a:r>
            <a:r>
              <a:rPr lang="fr-FR" sz="1900" dirty="0">
                <a:solidFill>
                  <a:srgbClr val="002060"/>
                </a:solidFill>
                <a:latin typeface="Marianne" panose="02000000000000000000" pitchFamily="50" charset="0"/>
              </a:rPr>
              <a:t>, suite à l’adoption de l’amendement sénatorial n°II-341 (soit 718 200 € de crédits disponibles après réserve) ;</a:t>
            </a:r>
          </a:p>
          <a:p>
            <a:pPr lvl="1" indent="449580" algn="just">
              <a:lnSpc>
                <a:spcPct val="123000"/>
              </a:lnSpc>
            </a:pPr>
            <a:r>
              <a:rPr lang="fr-FR" sz="1900" b="1" dirty="0">
                <a:solidFill>
                  <a:srgbClr val="002060"/>
                </a:solidFill>
                <a:latin typeface="Marianne" panose="02000000000000000000" pitchFamily="50" charset="0"/>
              </a:rPr>
              <a:t>1,6 M€ au titre du dispositif de soutien au tissu associatif des Français de l’étranger - STAFE </a:t>
            </a:r>
            <a:r>
              <a:rPr lang="fr-FR" sz="1900" dirty="0">
                <a:solidFill>
                  <a:srgbClr val="002060"/>
                </a:solidFill>
                <a:latin typeface="Marianne" panose="02000000000000000000" pitchFamily="50" charset="0"/>
              </a:rPr>
              <a:t>(soit 1 512 000 € de crédits disponibles après réserve), ce qui permet de financer certains projets de nature sociale ou caritative au bénéfice des Français en difficulté, portés notamment par des OLES, même si l’essentiel des projets est plutôt de nature éducative, culturelle ou socio-économique. </a:t>
            </a:r>
          </a:p>
          <a:p>
            <a:pPr algn="just">
              <a:lnSpc>
                <a:spcPct val="134000"/>
              </a:lnSpc>
              <a:spcBef>
                <a:spcPts val="0"/>
              </a:spcBef>
            </a:pPr>
            <a:endParaRPr lang="fr-FR" sz="1900" dirty="0">
              <a:solidFill>
                <a:srgbClr val="002060"/>
              </a:solidFill>
              <a:latin typeface="Marianne" panose="02000000000000000000" pitchFamily="50" charset="0"/>
            </a:endParaRPr>
          </a:p>
          <a:p>
            <a:pPr marL="0" indent="0">
              <a:buNone/>
            </a:pPr>
            <a:endParaRPr lang="fr-FR" sz="1800" dirty="0">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7215979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361270" y="1542642"/>
            <a:ext cx="11613016" cy="4793503"/>
          </a:xfrm>
        </p:spPr>
        <p:txBody>
          <a:bodyPr>
            <a:noAutofit/>
          </a:bodyPr>
          <a:lstStyle/>
          <a:p>
            <a:pPr marL="0" indent="0">
              <a:lnSpc>
                <a:spcPct val="133000"/>
              </a:lnSpc>
              <a:spcBef>
                <a:spcPts val="0"/>
              </a:spcBef>
              <a:buNone/>
            </a:pPr>
            <a:r>
              <a:rPr lang="fr-FR" sz="3200" b="1" dirty="0">
                <a:solidFill>
                  <a:srgbClr val="FF0000"/>
                </a:solidFill>
                <a:latin typeface="Marianne" panose="02000000000000000000" pitchFamily="50" charset="0"/>
                <a:ea typeface="+mj-ea"/>
                <a:cs typeface="+mj-cs"/>
              </a:rPr>
              <a:t>    Evolution des crédits inscrits en LFI</a:t>
            </a:r>
          </a:p>
          <a:p>
            <a:pPr marL="0" indent="0">
              <a:lnSpc>
                <a:spcPct val="133000"/>
              </a:lnSpc>
              <a:spcBef>
                <a:spcPts val="0"/>
              </a:spcBef>
              <a:buNone/>
            </a:pPr>
            <a:endParaRPr lang="fr-FR" sz="1300" dirty="0">
              <a:effectLst/>
              <a:latin typeface="Marianne" panose="02000000000000000000" pitchFamily="50" charset="0"/>
              <a:ea typeface="Times New Roman" panose="02020603050405020304" pitchFamily="18" charset="0"/>
            </a:endParaRPr>
          </a:p>
          <a:p>
            <a:pPr indent="449580" algn="just">
              <a:lnSpc>
                <a:spcPct val="133000"/>
              </a:lnSpc>
              <a:spcBef>
                <a:spcPts val="0"/>
              </a:spcBef>
            </a:pPr>
            <a:r>
              <a:rPr lang="fr-FR" sz="1300" dirty="0">
                <a:solidFill>
                  <a:srgbClr val="002060"/>
                </a:solidFill>
                <a:latin typeface="Marianne" panose="02000000000000000000" pitchFamily="50" charset="0"/>
              </a:rPr>
              <a:t>Jusqu’en 2022, l’enveloppe allouée au dispositif de subvention aux OLES votée en LFI sur le programme 151 s’élevait à 0,4 M€ mais était chaque année abondée par un redéploiement interne depuis les crédits « affaires sociales ». </a:t>
            </a:r>
          </a:p>
          <a:p>
            <a:pPr marL="0" indent="0" algn="just">
              <a:lnSpc>
                <a:spcPct val="133000"/>
              </a:lnSpc>
              <a:spcBef>
                <a:spcPts val="0"/>
              </a:spcBef>
              <a:buNone/>
            </a:pPr>
            <a:endParaRPr lang="fr-FR" sz="1000" dirty="0">
              <a:solidFill>
                <a:srgbClr val="002060"/>
              </a:solidFill>
              <a:latin typeface="Marianne" panose="02000000000000000000" pitchFamily="50" charset="0"/>
            </a:endParaRPr>
          </a:p>
          <a:p>
            <a:pPr indent="449580" algn="just">
              <a:lnSpc>
                <a:spcPct val="133000"/>
              </a:lnSpc>
              <a:spcBef>
                <a:spcPts val="0"/>
              </a:spcBef>
            </a:pPr>
            <a:r>
              <a:rPr lang="fr-FR" sz="1300" dirty="0">
                <a:solidFill>
                  <a:srgbClr val="002060"/>
                </a:solidFill>
                <a:latin typeface="Marianne" panose="02000000000000000000" pitchFamily="50" charset="0"/>
              </a:rPr>
              <a:t>En 2020 et en 2021, dans le contexte de la crise du Covid-19, ce sont notamment les crédits non employés au titre du dispositif STAFE qui ont été redéployés vers le dispositif de subvention aux OLES, d’une part pour apporter un soutien supplémentaire aux OLES dans un contexte de crise, d’autre part pour tenir compte des difficultés rencontrées par les associations pour mettre en œuvre leurs projets habituels dans le cadre de la crise sanitaire.</a:t>
            </a:r>
          </a:p>
          <a:p>
            <a:pPr marL="0" indent="0" algn="just">
              <a:lnSpc>
                <a:spcPct val="133000"/>
              </a:lnSpc>
              <a:spcBef>
                <a:spcPts val="0"/>
              </a:spcBef>
              <a:buNone/>
            </a:pPr>
            <a:endParaRPr lang="fr-FR" sz="1000" dirty="0">
              <a:solidFill>
                <a:srgbClr val="002060"/>
              </a:solidFill>
              <a:latin typeface="Marianne" panose="02000000000000000000" pitchFamily="50" charset="0"/>
            </a:endParaRPr>
          </a:p>
          <a:p>
            <a:pPr indent="449580" algn="just">
              <a:lnSpc>
                <a:spcPct val="133000"/>
              </a:lnSpc>
              <a:spcBef>
                <a:spcPts val="0"/>
              </a:spcBef>
            </a:pPr>
            <a:r>
              <a:rPr lang="fr-FR" sz="1300" dirty="0">
                <a:solidFill>
                  <a:srgbClr val="002060"/>
                </a:solidFill>
                <a:latin typeface="Marianne" panose="02000000000000000000" pitchFamily="50" charset="0"/>
              </a:rPr>
              <a:t>Les années suivantes, l’enveloppe allouée au dispositif des OLES a été relevée à 1,4 M€. En 2023 et 2024, les crédits disponibles ont été consommés à hauteur de 88%. Cette sous-consommation par rapport aux crédits disponibles s’explique par la baisse des montants demandés par les associations (-12% en 2023, -6% en 2024).</a:t>
            </a:r>
          </a:p>
          <a:p>
            <a:pPr marL="0" indent="0">
              <a:lnSpc>
                <a:spcPct val="133000"/>
              </a:lnSpc>
              <a:spcBef>
                <a:spcPts val="0"/>
              </a:spcBef>
              <a:buNone/>
            </a:pPr>
            <a:endParaRPr lang="fr-FR" sz="1000" dirty="0">
              <a:solidFill>
                <a:srgbClr val="002060"/>
              </a:solidFill>
              <a:latin typeface="Marianne" panose="02000000000000000000" pitchFamily="50" charset="0"/>
            </a:endParaRPr>
          </a:p>
          <a:p>
            <a:pPr indent="449580" algn="just">
              <a:lnSpc>
                <a:spcPct val="133000"/>
              </a:lnSpc>
              <a:spcBef>
                <a:spcPts val="0"/>
              </a:spcBef>
            </a:pPr>
            <a:r>
              <a:rPr lang="fr-FR" sz="1300" dirty="0">
                <a:solidFill>
                  <a:srgbClr val="002060"/>
                </a:solidFill>
                <a:latin typeface="Marianne" panose="02000000000000000000" pitchFamily="50" charset="0"/>
              </a:rPr>
              <a:t>En cours de gestion, des subventions complémentaires peuvent être allouées aux OLES en fonction des besoins identifiés par les postes diplomatiques et consulaires, afin de venir en aide aux Français en difficulté en cas de crise ou de catastrophe naturelle (Venezuela en 2022, Israël et Marrakech en 2023, Beyrouth et Valence en 2024).</a:t>
            </a: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
        <p:nvSpPr>
          <p:cNvPr id="6" name="Titre 1">
            <a:extLst>
              <a:ext uri="{FF2B5EF4-FFF2-40B4-BE49-F238E27FC236}">
                <a16:creationId xmlns:a16="http://schemas.microsoft.com/office/drawing/2014/main" id="{525F942A-A406-4900-9A6C-8EA238F75F6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b="1" dirty="0">
                <a:solidFill>
                  <a:srgbClr val="002060"/>
                </a:solidFill>
                <a:latin typeface="Marianne" panose="02000000000000000000" pitchFamily="50" charset="0"/>
              </a:rPr>
              <a:t>Aides sociales indirectes</a:t>
            </a:r>
          </a:p>
        </p:txBody>
      </p:sp>
    </p:spTree>
    <p:extLst>
      <p:ext uri="{BB962C8B-B14F-4D97-AF65-F5344CB8AC3E}">
        <p14:creationId xmlns:p14="http://schemas.microsoft.com/office/powerpoint/2010/main" val="138653137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Conditions pour devenir une OLES</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723900" y="1690688"/>
            <a:ext cx="10744200" cy="5167312"/>
          </a:xfrm>
        </p:spPr>
        <p:txBody>
          <a:bodyPr>
            <a:normAutofit lnSpcReduction="10000"/>
          </a:bodyPr>
          <a:lstStyle/>
          <a:p>
            <a:pPr marL="0" indent="0">
              <a:buNone/>
            </a:pPr>
            <a:endParaRPr lang="fr-FR" sz="1800" dirty="0">
              <a:solidFill>
                <a:srgbClr val="000000"/>
              </a:solidFill>
              <a:effectLst/>
              <a:latin typeface="Noto Color Emoji"/>
              <a:cs typeface="Noto Color Emoji"/>
            </a:endParaRPr>
          </a:p>
          <a:p>
            <a:pPr indent="449580" algn="just">
              <a:lnSpc>
                <a:spcPct val="123000"/>
              </a:lnSpc>
              <a:spcBef>
                <a:spcPts val="0"/>
              </a:spcBef>
            </a:pPr>
            <a:r>
              <a:rPr lang="fr-FR" sz="1700" dirty="0">
                <a:solidFill>
                  <a:srgbClr val="002060"/>
                </a:solidFill>
                <a:latin typeface="Marianne" panose="02000000000000000000" pitchFamily="50" charset="0"/>
              </a:rPr>
              <a:t>Les organismes locaux d’entraide et de solidarité (OLES) jouent un rôle précieux, en complément de l’action des services consulaires, au profit des Français de l’étranger en difficulté. Le terme d’OLES ne correspond ni à un statut, ni à un label particulier, mais recouvre de fait, au-delà des sociétés françaises de bienfaisance traditionnelles, toutes les associations qui apportent un soutien social aux Français de l’étranger dans le besoin. </a:t>
            </a:r>
          </a:p>
          <a:p>
            <a:pPr indent="449580" algn="just">
              <a:lnSpc>
                <a:spcPct val="123000"/>
              </a:lnSpc>
              <a:spcBef>
                <a:spcPts val="0"/>
              </a:spcBef>
            </a:pPr>
            <a:endParaRPr lang="fr-FR" sz="1700" dirty="0">
              <a:solidFill>
                <a:srgbClr val="002060"/>
              </a:solidFill>
              <a:latin typeface="Marianne" panose="02000000000000000000" pitchFamily="50" charset="0"/>
            </a:endParaRPr>
          </a:p>
          <a:p>
            <a:pPr indent="449580" algn="just">
              <a:lnSpc>
                <a:spcPct val="123000"/>
              </a:lnSpc>
              <a:spcBef>
                <a:spcPts val="0"/>
              </a:spcBef>
            </a:pPr>
            <a:r>
              <a:rPr lang="fr-FR" sz="1700" dirty="0">
                <a:solidFill>
                  <a:srgbClr val="002060"/>
                </a:solidFill>
                <a:latin typeface="Marianne" panose="02000000000000000000" pitchFamily="50" charset="0"/>
              </a:rPr>
              <a:t>Par ailleurs, ces OLES sont très diverses, aussi bien en termes d’actions menées (aides financières, paniers alimentaires, accompagnement administratif, aide aux pensionnaires en maison de retraite, etc.), qu’en termes de budget (de quelques centaines à quelques millions d’euros) ou en termes de capacités (certaines associations ne reposent que sur des bénévoles tandis que d’autres disposent de salariés, nombre très variable de bénévoles). </a:t>
            </a:r>
          </a:p>
          <a:p>
            <a:pPr indent="0" algn="just">
              <a:lnSpc>
                <a:spcPct val="123000"/>
              </a:lnSpc>
              <a:spcBef>
                <a:spcPts val="0"/>
              </a:spcBef>
              <a:buNone/>
            </a:pPr>
            <a:endParaRPr lang="fr-FR" sz="1700" dirty="0">
              <a:solidFill>
                <a:srgbClr val="002060"/>
              </a:solidFill>
              <a:latin typeface="Marianne" panose="02000000000000000000" pitchFamily="50" charset="0"/>
            </a:endParaRPr>
          </a:p>
          <a:p>
            <a:pPr indent="449580" algn="just">
              <a:lnSpc>
                <a:spcPct val="123000"/>
              </a:lnSpc>
              <a:spcBef>
                <a:spcPts val="0"/>
              </a:spcBef>
            </a:pPr>
            <a:r>
              <a:rPr lang="fr-FR" sz="1700" dirty="0">
                <a:solidFill>
                  <a:srgbClr val="002060"/>
                </a:solidFill>
                <a:latin typeface="Marianne" panose="02000000000000000000" pitchFamily="50" charset="0"/>
              </a:rPr>
              <a:t>Enfin, les postes diplomatiques et consulaires étant en contact permanent avec les Français en difficulté, ils ont une connaissance fine de ces associations et entretiennent avec elles un dialogue régulier, ce qui leur permet d’orienter nos compatriotes vers les associations susceptibles de leur apporter une aide, qu’elles perçoivent ou non des subventions au titre des OLES.</a:t>
            </a:r>
          </a:p>
          <a:p>
            <a:pPr marL="0" indent="0">
              <a:lnSpc>
                <a:spcPct val="133000"/>
              </a:lnSpc>
              <a:spcBef>
                <a:spcPts val="0"/>
              </a:spcBef>
              <a:buNone/>
            </a:pPr>
            <a:endParaRPr lang="fr-FR" sz="6400"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68389517"/>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Critères d’éligibilité au dispositif de subventions OLES</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723900" y="1690688"/>
            <a:ext cx="10744200" cy="5167312"/>
          </a:xfrm>
        </p:spPr>
        <p:txBody>
          <a:bodyPr>
            <a:normAutofit fontScale="40000" lnSpcReduction="20000"/>
          </a:bodyPr>
          <a:lstStyle/>
          <a:p>
            <a:pPr lvl="0" algn="just">
              <a:lnSpc>
                <a:spcPct val="123000"/>
              </a:lnSpc>
            </a:pPr>
            <a:r>
              <a:rPr lang="fr-FR" sz="3400" b="1" dirty="0">
                <a:solidFill>
                  <a:srgbClr val="002060"/>
                </a:solidFill>
                <a:latin typeface="Marianne" panose="02000000000000000000" pitchFamily="50" charset="0"/>
              </a:rPr>
              <a:t>complémentarité avec les actions du consulat et non redondance </a:t>
            </a:r>
            <a:r>
              <a:rPr lang="fr-FR" sz="3400" dirty="0">
                <a:solidFill>
                  <a:srgbClr val="002060"/>
                </a:solidFill>
                <a:latin typeface="Marianne" panose="02000000000000000000" pitchFamily="50" charset="0"/>
              </a:rPr>
              <a:t>: </a:t>
            </a:r>
          </a:p>
          <a:p>
            <a:pPr marL="742950" lvl="1" indent="-285750" algn="just">
              <a:lnSpc>
                <a:spcPct val="123000"/>
              </a:lnSpc>
              <a:buFont typeface="Courier New" panose="02070309020205020404" pitchFamily="49" charset="0"/>
              <a:buChar char="o"/>
            </a:pPr>
            <a:r>
              <a:rPr lang="fr-FR" sz="3400" dirty="0">
                <a:solidFill>
                  <a:srgbClr val="002060"/>
                </a:solidFill>
                <a:latin typeface="Marianne" panose="02000000000000000000" pitchFamily="50" charset="0"/>
              </a:rPr>
              <a:t>les aides accordées par les associations subventionnées au titre du dispositif OLES ne doivent pas, en principe, bénéficier à des allocataires des aides sociales directes ;</a:t>
            </a:r>
          </a:p>
          <a:p>
            <a:pPr marL="742950" lvl="1" indent="-285750" algn="just">
              <a:lnSpc>
                <a:spcPct val="123000"/>
              </a:lnSpc>
              <a:buFont typeface="Courier New" panose="02070309020205020404" pitchFamily="49" charset="0"/>
              <a:buChar char="o"/>
            </a:pPr>
            <a:r>
              <a:rPr lang="fr-FR" sz="3400" dirty="0">
                <a:solidFill>
                  <a:srgbClr val="002060"/>
                </a:solidFill>
                <a:latin typeface="Marianne" panose="02000000000000000000" pitchFamily="50" charset="0"/>
              </a:rPr>
              <a:t>les dossiers traités, notamment les dossiers lourds, doivent faire l’objet d’une communication étroite avec les postes diplomatiques et consulaires ;</a:t>
            </a:r>
          </a:p>
          <a:p>
            <a:pPr marL="742950" lvl="1" indent="-285750" algn="just">
              <a:lnSpc>
                <a:spcPct val="123000"/>
              </a:lnSpc>
              <a:buFont typeface="Courier New" panose="02070309020205020404" pitchFamily="49" charset="0"/>
              <a:buChar char="o"/>
            </a:pPr>
            <a:r>
              <a:rPr lang="fr-FR" sz="3400" dirty="0">
                <a:solidFill>
                  <a:srgbClr val="002060"/>
                </a:solidFill>
                <a:latin typeface="Marianne" panose="02000000000000000000" pitchFamily="50" charset="0"/>
              </a:rPr>
              <a:t>les associations subventionnées au titre du dispositif OLES peuvent jouer un rôle de relai géographique des postes diplomatiques et consulaires.</a:t>
            </a:r>
          </a:p>
          <a:p>
            <a:pPr lvl="0" algn="just">
              <a:lnSpc>
                <a:spcPct val="123000"/>
              </a:lnSpc>
            </a:pPr>
            <a:r>
              <a:rPr lang="fr-FR" sz="3400" b="1" dirty="0">
                <a:solidFill>
                  <a:srgbClr val="002060"/>
                </a:solidFill>
                <a:latin typeface="Marianne" panose="02000000000000000000" pitchFamily="50" charset="0"/>
              </a:rPr>
              <a:t>dynamisme de l’association dans la recherche d’autres sources de financements </a:t>
            </a:r>
            <a:r>
              <a:rPr lang="fr-FR" sz="3400" dirty="0">
                <a:solidFill>
                  <a:srgbClr val="002060"/>
                </a:solidFill>
                <a:latin typeface="Marianne" panose="02000000000000000000" pitchFamily="50" charset="0"/>
              </a:rPr>
              <a:t>: </a:t>
            </a:r>
          </a:p>
          <a:p>
            <a:pPr marL="742950" lvl="1" indent="-285750" algn="just">
              <a:lnSpc>
                <a:spcPct val="123000"/>
              </a:lnSpc>
              <a:buFont typeface="Courier New" panose="02070309020205020404" pitchFamily="49" charset="0"/>
              <a:buChar char="o"/>
            </a:pPr>
            <a:r>
              <a:rPr lang="fr-FR" sz="3400" dirty="0">
                <a:solidFill>
                  <a:srgbClr val="002060"/>
                </a:solidFill>
                <a:latin typeface="Marianne" panose="02000000000000000000" pitchFamily="50" charset="0"/>
              </a:rPr>
              <a:t>la subvention versée ne doit pas constituer la seule source de financement des associations subventionnées au titre du dispositif OLES. Elle devrait en principe représenter moins d’un tiers des ressources de l’association. Il est important en effet de s’assurer que l’OLES a une vie propre en dehors des subventions de l’Etat. </a:t>
            </a:r>
          </a:p>
          <a:p>
            <a:pPr marL="742950" lvl="1" indent="-285750" algn="just">
              <a:lnSpc>
                <a:spcPct val="123000"/>
              </a:lnSpc>
              <a:buFont typeface="Courier New" panose="02070309020205020404" pitchFamily="49" charset="0"/>
              <a:buChar char="o"/>
            </a:pPr>
            <a:r>
              <a:rPr lang="fr-FR" sz="3400" dirty="0">
                <a:solidFill>
                  <a:srgbClr val="002060"/>
                </a:solidFill>
                <a:latin typeface="Marianne" panose="02000000000000000000" pitchFamily="50" charset="0"/>
              </a:rPr>
              <a:t>les associations doivent par conséquent se montrer actives dans la recherche d’autres financements (cotisations des membres, organisation de levées de fonds, mécénat, mise en valeur de leur patrimoine, etc.). </a:t>
            </a:r>
          </a:p>
          <a:p>
            <a:pPr lvl="0" algn="just">
              <a:lnSpc>
                <a:spcPct val="123000"/>
              </a:lnSpc>
            </a:pPr>
            <a:r>
              <a:rPr lang="fr-FR" sz="3400" b="1" dirty="0">
                <a:solidFill>
                  <a:srgbClr val="002060"/>
                </a:solidFill>
                <a:latin typeface="Marianne" panose="02000000000000000000" pitchFamily="50" charset="0"/>
              </a:rPr>
              <a:t>Transparence et qualité du dialogue avec le consulat </a:t>
            </a:r>
            <a:r>
              <a:rPr lang="fr-FR" sz="3400" dirty="0">
                <a:solidFill>
                  <a:srgbClr val="002060"/>
                </a:solidFill>
                <a:latin typeface="Marianne" panose="02000000000000000000" pitchFamily="50" charset="0"/>
              </a:rPr>
              <a:t>: les associations subventionnées au titre du dispositif OLES doivent travailler en bonne entente avec les postes diplomatiques et consulaires, c’est-à-dire prendre en compte les dossiers signalés par les postes, répondre dans un délai raisonnable et de manière satisfaisante aux sollicitations des postes, rendre compte de l’attribution d’aides par l’association (modalités, suivi individuel et nominatif), etc. </a:t>
            </a:r>
            <a:r>
              <a:rPr lang="fr-FR" sz="3400" dirty="0">
                <a:effectLst/>
                <a:latin typeface="Marianne" panose="02000000000000000000" pitchFamily="50" charset="0"/>
                <a:ea typeface="Calibri" panose="020F0502020204030204" pitchFamily="34" charset="0"/>
              </a:rPr>
              <a:t> </a:t>
            </a:r>
          </a:p>
          <a:p>
            <a:pPr marL="0" indent="0">
              <a:buNone/>
            </a:pPr>
            <a:endParaRPr lang="fr-FR" sz="1800" dirty="0">
              <a:solidFill>
                <a:srgbClr val="000000"/>
              </a:solidFill>
              <a:effectLst/>
              <a:latin typeface="Noto Color Emoji"/>
              <a:cs typeface="Noto Color Emoji"/>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128991407"/>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Répartition géographique des associations subventionnées en 2024</a:t>
            </a:r>
            <a:endParaRPr lang="fr-FR" sz="3600" b="1"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graphicFrame>
        <p:nvGraphicFramePr>
          <p:cNvPr id="6" name="Espace réservé du contenu 5">
            <a:extLst>
              <a:ext uri="{FF2B5EF4-FFF2-40B4-BE49-F238E27FC236}">
                <a16:creationId xmlns:a16="http://schemas.microsoft.com/office/drawing/2014/main" id="{BDE49E1F-F581-4755-A35B-7AD5DA7B48C7}"/>
              </a:ext>
            </a:extLst>
          </p:cNvPr>
          <p:cNvGraphicFramePr>
            <a:graphicFrameLocks noGrp="1"/>
          </p:cNvGraphicFramePr>
          <p:nvPr>
            <p:ph idx="1"/>
            <p:extLst>
              <p:ext uri="{D42A27DB-BD31-4B8C-83A1-F6EECF244321}">
                <p14:modId xmlns:p14="http://schemas.microsoft.com/office/powerpoint/2010/main" val="3097852574"/>
              </p:ext>
            </p:extLst>
          </p:nvPr>
        </p:nvGraphicFramePr>
        <p:xfrm>
          <a:off x="723900" y="1690688"/>
          <a:ext cx="10629900" cy="480218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845415200"/>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Nombre de bénéficiaires des associations subventionnées en 2024</a:t>
            </a:r>
            <a:endParaRPr lang="fr-FR" sz="3600" b="1"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
        <p:nvSpPr>
          <p:cNvPr id="9" name="Rectangle 2">
            <a:extLst>
              <a:ext uri="{FF2B5EF4-FFF2-40B4-BE49-F238E27FC236}">
                <a16:creationId xmlns:a16="http://schemas.microsoft.com/office/drawing/2014/main" id="{9B12C50A-76E7-4DDE-A88A-2F683DE03308}"/>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3" name="Tableau 23">
            <a:extLst>
              <a:ext uri="{FF2B5EF4-FFF2-40B4-BE49-F238E27FC236}">
                <a16:creationId xmlns:a16="http://schemas.microsoft.com/office/drawing/2014/main" id="{D25F031A-7940-4C1A-9A70-F638376AC14A}"/>
              </a:ext>
            </a:extLst>
          </p:cNvPr>
          <p:cNvGraphicFramePr>
            <a:graphicFrameLocks noGrp="1"/>
          </p:cNvGraphicFramePr>
          <p:nvPr>
            <p:ph idx="1"/>
            <p:extLst>
              <p:ext uri="{D42A27DB-BD31-4B8C-83A1-F6EECF244321}">
                <p14:modId xmlns:p14="http://schemas.microsoft.com/office/powerpoint/2010/main" val="3169624953"/>
              </p:ext>
            </p:extLst>
          </p:nvPr>
        </p:nvGraphicFramePr>
        <p:xfrm>
          <a:off x="838201" y="2055813"/>
          <a:ext cx="10515597" cy="155956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508395856"/>
                    </a:ext>
                  </a:extLst>
                </a:gridCol>
                <a:gridCol w="3505199">
                  <a:extLst>
                    <a:ext uri="{9D8B030D-6E8A-4147-A177-3AD203B41FA5}">
                      <a16:colId xmlns:a16="http://schemas.microsoft.com/office/drawing/2014/main" val="1517958929"/>
                    </a:ext>
                  </a:extLst>
                </a:gridCol>
                <a:gridCol w="3505199">
                  <a:extLst>
                    <a:ext uri="{9D8B030D-6E8A-4147-A177-3AD203B41FA5}">
                      <a16:colId xmlns:a16="http://schemas.microsoft.com/office/drawing/2014/main" val="2601283656"/>
                    </a:ext>
                  </a:extLst>
                </a:gridCol>
              </a:tblGrid>
              <a:tr h="202016">
                <a:tc>
                  <a:txBody>
                    <a:bodyPr/>
                    <a:lstStyle/>
                    <a:p>
                      <a:pPr algn="ctr"/>
                      <a:endParaRPr lang="fr-FR" dirty="0">
                        <a:latin typeface="Marianne" panose="02000000000000000000" pitchFamily="50" charset="0"/>
                      </a:endParaRPr>
                    </a:p>
                    <a:p>
                      <a:pPr algn="ctr"/>
                      <a:r>
                        <a:rPr lang="fr-FR" dirty="0">
                          <a:latin typeface="Marianne" panose="02000000000000000000" pitchFamily="50" charset="0"/>
                        </a:rPr>
                        <a:t>Nombre de bénéficiaires</a:t>
                      </a:r>
                    </a:p>
                  </a:txBody>
                  <a:tcPr/>
                </a:tc>
                <a:tc>
                  <a:txBody>
                    <a:bodyPr/>
                    <a:lstStyle/>
                    <a:p>
                      <a:pPr algn="ctr"/>
                      <a:endParaRPr lang="fr-FR" dirty="0">
                        <a:latin typeface="Marianne" panose="02000000000000000000" pitchFamily="50" charset="0"/>
                      </a:endParaRPr>
                    </a:p>
                    <a:p>
                      <a:pPr algn="ctr"/>
                      <a:r>
                        <a:rPr lang="fr-FR" dirty="0">
                          <a:latin typeface="Marianne" panose="02000000000000000000" pitchFamily="50" charset="0"/>
                        </a:rPr>
                        <a:t>Nombre de bénéficiaires français </a:t>
                      </a:r>
                      <a:r>
                        <a:rPr lang="fr-FR" baseline="30000" dirty="0">
                          <a:latin typeface="Marianne" panose="02000000000000000000" pitchFamily="50" charset="0"/>
                        </a:rPr>
                        <a:t>(1)</a:t>
                      </a:r>
                      <a:endParaRPr lang="fr-FR" dirty="0">
                        <a:latin typeface="Marianne" panose="02000000000000000000" pitchFamily="50" charset="0"/>
                      </a:endParaRPr>
                    </a:p>
                    <a:p>
                      <a:pPr algn="ctr"/>
                      <a:endParaRPr lang="fr-FR" dirty="0">
                        <a:latin typeface="Marianne" panose="02000000000000000000" pitchFamily="50" charset="0"/>
                      </a:endParaRPr>
                    </a:p>
                  </a:txBody>
                  <a:tcPr/>
                </a:tc>
                <a:tc>
                  <a:txBody>
                    <a:bodyPr/>
                    <a:lstStyle/>
                    <a:p>
                      <a:pPr algn="ctr"/>
                      <a:endParaRPr lang="fr-FR" dirty="0">
                        <a:latin typeface="Marianne" panose="02000000000000000000" pitchFamily="50" charset="0"/>
                      </a:endParaRPr>
                    </a:p>
                    <a:p>
                      <a:pPr algn="ctr"/>
                      <a:r>
                        <a:rPr lang="fr-FR" dirty="0">
                          <a:latin typeface="Marianne" panose="02000000000000000000" pitchFamily="50" charset="0"/>
                        </a:rPr>
                        <a:t>Nombre d’aides octroyées à des bénéficiaires français sous forme pécuniaire </a:t>
                      </a:r>
                      <a:r>
                        <a:rPr lang="fr-FR" baseline="30000" dirty="0">
                          <a:latin typeface="Marianne" panose="02000000000000000000" pitchFamily="50" charset="0"/>
                        </a:rPr>
                        <a:t>(2)</a:t>
                      </a:r>
                      <a:endParaRPr lang="fr-FR" dirty="0">
                        <a:latin typeface="Marianne" panose="02000000000000000000" pitchFamily="50" charset="0"/>
                      </a:endParaRPr>
                    </a:p>
                  </a:txBody>
                  <a:tcPr/>
                </a:tc>
                <a:extLst>
                  <a:ext uri="{0D108BD9-81ED-4DB2-BD59-A6C34878D82A}">
                    <a16:rowId xmlns:a16="http://schemas.microsoft.com/office/drawing/2014/main" val="2032245462"/>
                  </a:ext>
                </a:extLst>
              </a:tr>
              <a:tr h="370840">
                <a:tc>
                  <a:txBody>
                    <a:bodyPr/>
                    <a:lstStyle/>
                    <a:p>
                      <a:pPr algn="ctr"/>
                      <a:r>
                        <a:rPr lang="fr-FR" dirty="0">
                          <a:latin typeface="Marianne" panose="02000000000000000000" pitchFamily="50" charset="0"/>
                        </a:rPr>
                        <a:t>120 969 </a:t>
                      </a:r>
                    </a:p>
                  </a:txBody>
                  <a:tcPr/>
                </a:tc>
                <a:tc>
                  <a:txBody>
                    <a:bodyPr/>
                    <a:lstStyle/>
                    <a:p>
                      <a:pPr algn="ctr"/>
                      <a:r>
                        <a:rPr lang="fr-FR" dirty="0">
                          <a:latin typeface="Marianne" panose="02000000000000000000" pitchFamily="50" charset="0"/>
                        </a:rPr>
                        <a:t>10 719</a:t>
                      </a:r>
                    </a:p>
                  </a:txBody>
                  <a:tcPr/>
                </a:tc>
                <a:tc>
                  <a:txBody>
                    <a:bodyPr/>
                    <a:lstStyle/>
                    <a:p>
                      <a:pPr algn="ctr"/>
                      <a:r>
                        <a:rPr lang="fr-FR" dirty="0">
                          <a:latin typeface="Marianne" panose="02000000000000000000" pitchFamily="50" charset="0"/>
                        </a:rPr>
                        <a:t>2606</a:t>
                      </a:r>
                    </a:p>
                  </a:txBody>
                  <a:tcPr/>
                </a:tc>
                <a:extLst>
                  <a:ext uri="{0D108BD9-81ED-4DB2-BD59-A6C34878D82A}">
                    <a16:rowId xmlns:a16="http://schemas.microsoft.com/office/drawing/2014/main" val="3593267571"/>
                  </a:ext>
                </a:extLst>
              </a:tr>
            </a:tbl>
          </a:graphicData>
        </a:graphic>
      </p:graphicFrame>
      <p:sp>
        <p:nvSpPr>
          <p:cNvPr id="24" name="ZoneTexte 23">
            <a:extLst>
              <a:ext uri="{FF2B5EF4-FFF2-40B4-BE49-F238E27FC236}">
                <a16:creationId xmlns:a16="http://schemas.microsoft.com/office/drawing/2014/main" id="{53415ABE-28C4-40D4-A33C-484E658EB050}"/>
              </a:ext>
            </a:extLst>
          </p:cNvPr>
          <p:cNvSpPr txBox="1"/>
          <p:nvPr/>
        </p:nvSpPr>
        <p:spPr>
          <a:xfrm>
            <a:off x="838201" y="3773161"/>
            <a:ext cx="10670308" cy="1138773"/>
          </a:xfrm>
          <a:prstGeom prst="rect">
            <a:avLst/>
          </a:prstGeom>
          <a:noFill/>
        </p:spPr>
        <p:txBody>
          <a:bodyPr wrap="square" rtlCol="0">
            <a:spAutoFit/>
          </a:bodyPr>
          <a:lstStyle/>
          <a:p>
            <a:pPr algn="just"/>
            <a:endParaRPr lang="fr-FR" sz="1000" i="1" dirty="0">
              <a:solidFill>
                <a:srgbClr val="002060"/>
              </a:solidFill>
              <a:latin typeface="Marianne" panose="02000000000000000000" pitchFamily="50" charset="0"/>
            </a:endParaRPr>
          </a:p>
          <a:p>
            <a:pPr algn="just"/>
            <a:endParaRPr lang="fr-FR" sz="1000" i="1" dirty="0">
              <a:solidFill>
                <a:srgbClr val="002060"/>
              </a:solidFill>
              <a:latin typeface="Marianne" panose="02000000000000000000" pitchFamily="50" charset="0"/>
            </a:endParaRPr>
          </a:p>
          <a:p>
            <a:pPr algn="just"/>
            <a:r>
              <a:rPr lang="fr-FR" sz="1000" i="1" dirty="0">
                <a:solidFill>
                  <a:srgbClr val="002060"/>
                </a:solidFill>
                <a:latin typeface="Marianne" panose="02000000000000000000" pitchFamily="50" charset="0"/>
              </a:rPr>
              <a:t>(1) : nombre de ressortissants français ayant reçu une aide de toute nature de la part de l’OLES (colis alimentaire, accompagnement administratif, cartes téléphoniques, etc.). </a:t>
            </a:r>
          </a:p>
          <a:p>
            <a:pPr algn="just"/>
            <a:endParaRPr lang="fr-FR" sz="1000" i="1" dirty="0">
              <a:solidFill>
                <a:srgbClr val="002060"/>
              </a:solidFill>
              <a:latin typeface="Marianne" panose="02000000000000000000" pitchFamily="50" charset="0"/>
            </a:endParaRPr>
          </a:p>
          <a:p>
            <a:pPr algn="just"/>
            <a:r>
              <a:rPr lang="fr-FR" sz="1000" i="1" dirty="0">
                <a:solidFill>
                  <a:srgbClr val="002060"/>
                </a:solidFill>
                <a:latin typeface="Marianne" panose="02000000000000000000" pitchFamily="50" charset="0"/>
              </a:rPr>
              <a:t>(2) : nombre d’aides en numéraire (aides sociales directes versées par une OLES). </a:t>
            </a:r>
          </a:p>
          <a:p>
            <a:endParaRPr lang="fr-FR" dirty="0"/>
          </a:p>
        </p:txBody>
      </p:sp>
    </p:spTree>
    <p:extLst>
      <p:ext uri="{BB962C8B-B14F-4D97-AF65-F5344CB8AC3E}">
        <p14:creationId xmlns:p14="http://schemas.microsoft.com/office/powerpoint/2010/main" val="422417173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223928"/>
            <a:ext cx="10515600" cy="1325563"/>
          </a:xfrm>
        </p:spPr>
        <p:txBody>
          <a:bodyPr>
            <a:normAutofit/>
          </a:bodyPr>
          <a:lstStyle/>
          <a:p>
            <a:r>
              <a:rPr lang="fr-FR" b="1" dirty="0">
                <a:solidFill>
                  <a:srgbClr val="002060"/>
                </a:solidFill>
                <a:latin typeface="Marianne" panose="02000000000000000000" pitchFamily="50" charset="0"/>
              </a:rPr>
              <a:t>Aides sociales directes</a:t>
            </a: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417703"/>
            <a:ext cx="10515600" cy="5340147"/>
          </a:xfrm>
        </p:spPr>
        <p:txBody>
          <a:bodyPr>
            <a:normAutofit fontScale="25000" lnSpcReduction="20000"/>
          </a:bodyPr>
          <a:lstStyle/>
          <a:p>
            <a:pPr marL="0" indent="0">
              <a:buNone/>
            </a:pPr>
            <a:r>
              <a:rPr lang="fr-FR" sz="12800" b="1" dirty="0">
                <a:solidFill>
                  <a:srgbClr val="FF0000"/>
                </a:solidFill>
                <a:effectLst/>
                <a:latin typeface="Marianne" panose="02000000000000000000" pitchFamily="50" charset="0"/>
                <a:ea typeface="Times New Roman" panose="02020603050405020304" pitchFamily="18" charset="0"/>
              </a:rPr>
              <a:t>Cadre juridique</a:t>
            </a:r>
          </a:p>
          <a:p>
            <a:pPr algn="just">
              <a:lnSpc>
                <a:spcPct val="134000"/>
              </a:lnSpc>
              <a:spcBef>
                <a:spcPts val="0"/>
              </a:spcBef>
            </a:pPr>
            <a:endParaRPr lang="fr-FR" sz="4000" dirty="0">
              <a:solidFill>
                <a:srgbClr val="002060"/>
              </a:solidFill>
              <a:latin typeface="Marianne" panose="02000000000000000000" pitchFamily="50" charset="0"/>
            </a:endParaRPr>
          </a:p>
          <a:p>
            <a:pPr algn="just">
              <a:lnSpc>
                <a:spcPct val="134000"/>
              </a:lnSpc>
              <a:spcBef>
                <a:spcPts val="0"/>
              </a:spcBef>
            </a:pPr>
            <a:r>
              <a:rPr lang="fr-FR" sz="6400" dirty="0">
                <a:solidFill>
                  <a:srgbClr val="002060"/>
                </a:solidFill>
                <a:latin typeface="Marianne" panose="02000000000000000000" pitchFamily="50" charset="0"/>
              </a:rPr>
              <a:t>Les aides mises en place par le MEAE pour les Français de l’étranger sont l’expression d’une extension de la solidarité nationale, compte tenu du principe de territorialité qui régit le système français de protection sociale. Elles ne sont pas génératrices de droits et sont accordées selon des critères d’attribution et de calcul propres, en fonction des crédits inscrits au budget du programme 151. </a:t>
            </a:r>
          </a:p>
          <a:p>
            <a:pPr algn="just">
              <a:lnSpc>
                <a:spcPct val="134000"/>
              </a:lnSpc>
              <a:spcBef>
                <a:spcPts val="0"/>
              </a:spcBef>
            </a:pPr>
            <a:endParaRPr lang="fr-FR" sz="4000" dirty="0">
              <a:solidFill>
                <a:srgbClr val="002060"/>
              </a:solidFill>
              <a:latin typeface="Marianne" panose="02000000000000000000" pitchFamily="50" charset="0"/>
            </a:endParaRPr>
          </a:p>
          <a:p>
            <a:pPr algn="just">
              <a:lnSpc>
                <a:spcPct val="134000"/>
              </a:lnSpc>
              <a:spcBef>
                <a:spcPts val="0"/>
              </a:spcBef>
            </a:pPr>
            <a:r>
              <a:rPr lang="fr-FR" sz="6400" b="1" dirty="0">
                <a:solidFill>
                  <a:srgbClr val="002060"/>
                </a:solidFill>
                <a:latin typeface="Marianne" panose="02000000000000000000" pitchFamily="50" charset="0"/>
              </a:rPr>
              <a:t>L’article L121-10-1 du code de l’action sociale et des familles </a:t>
            </a:r>
            <a:r>
              <a:rPr lang="fr-FR" sz="6400" dirty="0">
                <a:solidFill>
                  <a:srgbClr val="002060"/>
                </a:solidFill>
                <a:latin typeface="Marianne" panose="02000000000000000000" pitchFamily="50" charset="0"/>
              </a:rPr>
              <a:t>prévoit que : « </a:t>
            </a:r>
            <a:r>
              <a:rPr lang="fr-FR" sz="6400" i="1" dirty="0">
                <a:solidFill>
                  <a:srgbClr val="002060"/>
                </a:solidFill>
                <a:latin typeface="Marianne" panose="02000000000000000000" pitchFamily="50" charset="0"/>
              </a:rPr>
              <a:t>Les actions menées à l'égard des Français établis hors de France en difficulté, en particulier les personnes âgées ou handicapées, relèvent de la compétence de l'Etat. Ces personnes peuvent bénéficier, sous conditions, de secours et aides prélevés sur les crédits d’assistance aux Français établis hors de France du ministère des affaires étrangères, et d’autres mesures appropriées tenant compte de la situation économique et sociale du pays de résidence »</a:t>
            </a:r>
            <a:r>
              <a:rPr lang="fr-FR" sz="6400" dirty="0">
                <a:solidFill>
                  <a:srgbClr val="002060"/>
                </a:solidFill>
                <a:latin typeface="Marianne" panose="02000000000000000000" pitchFamily="50" charset="0"/>
              </a:rPr>
              <a:t>. </a:t>
            </a:r>
          </a:p>
          <a:p>
            <a:pPr algn="just">
              <a:lnSpc>
                <a:spcPct val="134000"/>
              </a:lnSpc>
              <a:spcBef>
                <a:spcPts val="0"/>
              </a:spcBef>
            </a:pPr>
            <a:endParaRPr lang="fr-FR" sz="4000" dirty="0">
              <a:solidFill>
                <a:srgbClr val="002060"/>
              </a:solidFill>
              <a:latin typeface="Marianne" panose="02000000000000000000" pitchFamily="50" charset="0"/>
            </a:endParaRPr>
          </a:p>
          <a:p>
            <a:pPr algn="just">
              <a:lnSpc>
                <a:spcPct val="134000"/>
              </a:lnSpc>
              <a:spcBef>
                <a:spcPts val="0"/>
              </a:spcBef>
            </a:pPr>
            <a:r>
              <a:rPr lang="fr-FR" sz="6400" b="1" dirty="0">
                <a:solidFill>
                  <a:srgbClr val="002060"/>
                </a:solidFill>
                <a:latin typeface="Marianne" panose="02000000000000000000" pitchFamily="50" charset="0"/>
              </a:rPr>
              <a:t>L’article 3 de la loi 2013-659</a:t>
            </a:r>
            <a:r>
              <a:rPr lang="fr-FR" sz="6400" dirty="0">
                <a:solidFill>
                  <a:srgbClr val="002060"/>
                </a:solidFill>
                <a:latin typeface="Marianne" panose="02000000000000000000" pitchFamily="50" charset="0"/>
              </a:rPr>
              <a:t> </a:t>
            </a:r>
            <a:r>
              <a:rPr lang="fr-FR" sz="6400" b="1" dirty="0">
                <a:solidFill>
                  <a:srgbClr val="002060"/>
                </a:solidFill>
                <a:latin typeface="Marianne" panose="02000000000000000000" pitchFamily="50" charset="0"/>
              </a:rPr>
              <a:t>relative à la représentation des Français établis hors de France du 22 juillet 2013</a:t>
            </a:r>
            <a:r>
              <a:rPr lang="fr-FR" sz="6400" dirty="0">
                <a:solidFill>
                  <a:srgbClr val="002060"/>
                </a:solidFill>
                <a:latin typeface="Marianne" panose="02000000000000000000" pitchFamily="50" charset="0"/>
              </a:rPr>
              <a:t> et le </a:t>
            </a:r>
            <a:r>
              <a:rPr lang="fr-FR" sz="6400" b="1" dirty="0">
                <a:solidFill>
                  <a:srgbClr val="002060"/>
                </a:solidFill>
                <a:latin typeface="Marianne" panose="02000000000000000000" pitchFamily="50" charset="0"/>
              </a:rPr>
              <a:t>décret d’application n°2014-144 du 18 février 2014 </a:t>
            </a:r>
            <a:r>
              <a:rPr lang="fr-FR" sz="6400" dirty="0">
                <a:solidFill>
                  <a:srgbClr val="002060"/>
                </a:solidFill>
                <a:latin typeface="Marianne" panose="02000000000000000000" pitchFamily="50" charset="0"/>
              </a:rPr>
              <a:t>précisent les compétences des conseils consulaires</a:t>
            </a:r>
          </a:p>
          <a:p>
            <a:pPr marL="0" indent="0" algn="just">
              <a:lnSpc>
                <a:spcPct val="134000"/>
              </a:lnSpc>
              <a:spcBef>
                <a:spcPts val="0"/>
              </a:spcBef>
              <a:buNone/>
            </a:pPr>
            <a:endParaRPr lang="fr-FR" sz="4000" dirty="0">
              <a:solidFill>
                <a:srgbClr val="002060"/>
              </a:solidFill>
              <a:latin typeface="Marianne" panose="02000000000000000000" pitchFamily="50" charset="0"/>
            </a:endParaRPr>
          </a:p>
          <a:p>
            <a:pPr algn="just">
              <a:lnSpc>
                <a:spcPct val="134000"/>
              </a:lnSpc>
              <a:spcBef>
                <a:spcPts val="0"/>
              </a:spcBef>
            </a:pPr>
            <a:r>
              <a:rPr lang="fr-FR" sz="6400" b="1" dirty="0">
                <a:solidFill>
                  <a:srgbClr val="002060"/>
                </a:solidFill>
                <a:latin typeface="Marianne" panose="02000000000000000000" pitchFamily="50" charset="0"/>
              </a:rPr>
              <a:t>Le Décret n°92-437 du 19 mai 1992 portant création d'une commission permanente pour la protection sociale des Français de l'étranger </a:t>
            </a:r>
            <a:r>
              <a:rPr lang="fr-FR" sz="6400" dirty="0">
                <a:solidFill>
                  <a:srgbClr val="002060"/>
                </a:solidFill>
                <a:latin typeface="Marianne" panose="02000000000000000000" pitchFamily="50" charset="0"/>
              </a:rPr>
              <a:t>fixe le cadre de la CPPSFE</a:t>
            </a: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2"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59996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Evolution des aides sociales directes</a:t>
            </a:r>
            <a:endParaRPr lang="fr-FR" sz="3600" b="1"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2"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graphicFrame>
        <p:nvGraphicFramePr>
          <p:cNvPr id="8" name="Tableau 7">
            <a:extLst>
              <a:ext uri="{FF2B5EF4-FFF2-40B4-BE49-F238E27FC236}">
                <a16:creationId xmlns:a16="http://schemas.microsoft.com/office/drawing/2014/main" id="{6BF9DDC6-EFF5-48F3-AA30-66D5EB579CDE}"/>
              </a:ext>
            </a:extLst>
          </p:cNvPr>
          <p:cNvGraphicFramePr>
            <a:graphicFrameLocks noGrp="1"/>
          </p:cNvGraphicFramePr>
          <p:nvPr>
            <p:extLst>
              <p:ext uri="{D42A27DB-BD31-4B8C-83A1-F6EECF244321}">
                <p14:modId xmlns:p14="http://schemas.microsoft.com/office/powerpoint/2010/main" val="3273400676"/>
              </p:ext>
            </p:extLst>
          </p:nvPr>
        </p:nvGraphicFramePr>
        <p:xfrm>
          <a:off x="964405" y="5079524"/>
          <a:ext cx="9579428" cy="731520"/>
        </p:xfrm>
        <a:graphic>
          <a:graphicData uri="http://schemas.openxmlformats.org/drawingml/2006/table">
            <a:tbl>
              <a:tblPr firstRow="1" firstCol="1" bandRow="1">
                <a:tableStyleId>{3B4B98B0-60AC-42C2-AFA5-B58CD77FA1E5}</a:tableStyleId>
              </a:tblPr>
              <a:tblGrid>
                <a:gridCol w="867547">
                  <a:extLst>
                    <a:ext uri="{9D8B030D-6E8A-4147-A177-3AD203B41FA5}">
                      <a16:colId xmlns:a16="http://schemas.microsoft.com/office/drawing/2014/main" val="1370446124"/>
                    </a:ext>
                  </a:extLst>
                </a:gridCol>
                <a:gridCol w="867547">
                  <a:extLst>
                    <a:ext uri="{9D8B030D-6E8A-4147-A177-3AD203B41FA5}">
                      <a16:colId xmlns:a16="http://schemas.microsoft.com/office/drawing/2014/main" val="676065451"/>
                    </a:ext>
                  </a:extLst>
                </a:gridCol>
                <a:gridCol w="866507">
                  <a:extLst>
                    <a:ext uri="{9D8B030D-6E8A-4147-A177-3AD203B41FA5}">
                      <a16:colId xmlns:a16="http://schemas.microsoft.com/office/drawing/2014/main" val="2035401022"/>
                    </a:ext>
                  </a:extLst>
                </a:gridCol>
                <a:gridCol w="866507">
                  <a:extLst>
                    <a:ext uri="{9D8B030D-6E8A-4147-A177-3AD203B41FA5}">
                      <a16:colId xmlns:a16="http://schemas.microsoft.com/office/drawing/2014/main" val="3677507424"/>
                    </a:ext>
                  </a:extLst>
                </a:gridCol>
                <a:gridCol w="866507">
                  <a:extLst>
                    <a:ext uri="{9D8B030D-6E8A-4147-A177-3AD203B41FA5}">
                      <a16:colId xmlns:a16="http://schemas.microsoft.com/office/drawing/2014/main" val="4011788988"/>
                    </a:ext>
                  </a:extLst>
                </a:gridCol>
                <a:gridCol w="874828">
                  <a:extLst>
                    <a:ext uri="{9D8B030D-6E8A-4147-A177-3AD203B41FA5}">
                      <a16:colId xmlns:a16="http://schemas.microsoft.com/office/drawing/2014/main" val="2098378559"/>
                    </a:ext>
                  </a:extLst>
                </a:gridCol>
                <a:gridCol w="866507">
                  <a:extLst>
                    <a:ext uri="{9D8B030D-6E8A-4147-A177-3AD203B41FA5}">
                      <a16:colId xmlns:a16="http://schemas.microsoft.com/office/drawing/2014/main" val="2260685754"/>
                    </a:ext>
                  </a:extLst>
                </a:gridCol>
                <a:gridCol w="874828">
                  <a:extLst>
                    <a:ext uri="{9D8B030D-6E8A-4147-A177-3AD203B41FA5}">
                      <a16:colId xmlns:a16="http://schemas.microsoft.com/office/drawing/2014/main" val="2342147401"/>
                    </a:ext>
                  </a:extLst>
                </a:gridCol>
                <a:gridCol w="875870">
                  <a:extLst>
                    <a:ext uri="{9D8B030D-6E8A-4147-A177-3AD203B41FA5}">
                      <a16:colId xmlns:a16="http://schemas.microsoft.com/office/drawing/2014/main" val="2481611520"/>
                    </a:ext>
                  </a:extLst>
                </a:gridCol>
                <a:gridCol w="875870">
                  <a:extLst>
                    <a:ext uri="{9D8B030D-6E8A-4147-A177-3AD203B41FA5}">
                      <a16:colId xmlns:a16="http://schemas.microsoft.com/office/drawing/2014/main" val="379304990"/>
                    </a:ext>
                  </a:extLst>
                </a:gridCol>
                <a:gridCol w="876910">
                  <a:extLst>
                    <a:ext uri="{9D8B030D-6E8A-4147-A177-3AD203B41FA5}">
                      <a16:colId xmlns:a16="http://schemas.microsoft.com/office/drawing/2014/main" val="3181349268"/>
                    </a:ext>
                  </a:extLst>
                </a:gridCol>
              </a:tblGrid>
              <a:tr h="280310">
                <a:tc gridSpan="11">
                  <a:txBody>
                    <a:bodyPr/>
                    <a:lstStyle/>
                    <a:p>
                      <a:pPr algn="ctr"/>
                      <a:r>
                        <a:rPr lang="fr-FR" sz="1400" dirty="0">
                          <a:effectLst/>
                          <a:latin typeface="Marianne" panose="02000000000000000000" pitchFamily="50" charset="0"/>
                        </a:rPr>
                        <a:t>Evolution des crédits d’aides sociales inscrits en LFI entre 2015 et 2025 (en M€)</a:t>
                      </a:r>
                      <a:endParaRPr lang="fr-FR" sz="1600" dirty="0">
                        <a:solidFill>
                          <a:srgbClr val="000000"/>
                        </a:solidFill>
                        <a:effectLst/>
                        <a:latin typeface="Marianne" panose="02000000000000000000" pitchFamily="50" charset="0"/>
                        <a:cs typeface="Noto Color Emoji"/>
                      </a:endParaRPr>
                    </a:p>
                  </a:txBody>
                  <a:tcPr marL="68580" marR="68580" marT="0" marB="0"/>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140934675"/>
                  </a:ext>
                </a:extLst>
              </a:tr>
              <a:tr h="246114">
                <a:tc>
                  <a:txBody>
                    <a:bodyPr/>
                    <a:lstStyle/>
                    <a:p>
                      <a:pPr algn="ctr"/>
                      <a:r>
                        <a:rPr lang="fr-FR" sz="1200" b="0" dirty="0">
                          <a:effectLst/>
                          <a:latin typeface="Marianne" panose="02000000000000000000" pitchFamily="50" charset="0"/>
                        </a:rPr>
                        <a:t>2015</a:t>
                      </a:r>
                      <a:endParaRPr lang="fr-FR" sz="1400" b="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2016</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2017</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2018</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2019</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2020</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2021</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2022</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2023</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2024</a:t>
                      </a:r>
                      <a:endParaRPr lang="fr-FR" sz="140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a:effectLst/>
                          <a:latin typeface="Marianne" panose="02000000000000000000" pitchFamily="50" charset="0"/>
                        </a:rPr>
                        <a:t>2025</a:t>
                      </a:r>
                      <a:endParaRPr lang="fr-FR" sz="1400">
                        <a:solidFill>
                          <a:srgbClr val="000000"/>
                        </a:solidFill>
                        <a:effectLst/>
                        <a:latin typeface="Marianne" panose="02000000000000000000" pitchFamily="50" charset="0"/>
                        <a:cs typeface="Noto Color Emoji"/>
                      </a:endParaRPr>
                    </a:p>
                  </a:txBody>
                  <a:tcPr marL="68580" marR="68580" marT="0" marB="0"/>
                </a:tc>
                <a:extLst>
                  <a:ext uri="{0D108BD9-81ED-4DB2-BD59-A6C34878D82A}">
                    <a16:rowId xmlns:a16="http://schemas.microsoft.com/office/drawing/2014/main" val="957191900"/>
                  </a:ext>
                </a:extLst>
              </a:tr>
              <a:tr h="205096">
                <a:tc>
                  <a:txBody>
                    <a:bodyPr/>
                    <a:lstStyle/>
                    <a:p>
                      <a:pPr algn="ctr"/>
                      <a:r>
                        <a:rPr lang="fr-FR" sz="1200" b="0" dirty="0">
                          <a:effectLst/>
                          <a:latin typeface="Marianne" panose="02000000000000000000" pitchFamily="50" charset="0"/>
                        </a:rPr>
                        <a:t>15,7</a:t>
                      </a:r>
                      <a:endParaRPr lang="fr-FR" sz="1400" b="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15,6</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15,6</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14,7</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13,3</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13,3</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16,2</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15,1</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16,2</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16,2</a:t>
                      </a:r>
                      <a:endParaRPr lang="fr-FR" sz="1400" dirty="0">
                        <a:solidFill>
                          <a:srgbClr val="000000"/>
                        </a:solidFill>
                        <a:effectLst/>
                        <a:latin typeface="Marianne" panose="02000000000000000000" pitchFamily="50" charset="0"/>
                        <a:cs typeface="Noto Color Emoji"/>
                      </a:endParaRPr>
                    </a:p>
                  </a:txBody>
                  <a:tcPr marL="68580" marR="68580" marT="0" marB="0"/>
                </a:tc>
                <a:tc>
                  <a:txBody>
                    <a:bodyPr/>
                    <a:lstStyle/>
                    <a:p>
                      <a:pPr algn="ctr"/>
                      <a:r>
                        <a:rPr lang="fr-FR" sz="1200" dirty="0">
                          <a:effectLst/>
                          <a:latin typeface="Marianne" panose="02000000000000000000" pitchFamily="50" charset="0"/>
                        </a:rPr>
                        <a:t>15,2</a:t>
                      </a:r>
                      <a:endParaRPr lang="fr-FR" sz="1400" dirty="0">
                        <a:solidFill>
                          <a:srgbClr val="000000"/>
                        </a:solidFill>
                        <a:effectLst/>
                        <a:latin typeface="Marianne" panose="02000000000000000000" pitchFamily="50" charset="0"/>
                        <a:cs typeface="Noto Color Emoji"/>
                      </a:endParaRPr>
                    </a:p>
                  </a:txBody>
                  <a:tcPr marL="68580" marR="68580" marT="0" marB="0"/>
                </a:tc>
                <a:extLst>
                  <a:ext uri="{0D108BD9-81ED-4DB2-BD59-A6C34878D82A}">
                    <a16:rowId xmlns:a16="http://schemas.microsoft.com/office/drawing/2014/main" val="1839583690"/>
                  </a:ext>
                </a:extLst>
              </a:tr>
            </a:tbl>
          </a:graphicData>
        </a:graphic>
      </p:graphicFrame>
      <p:graphicFrame>
        <p:nvGraphicFramePr>
          <p:cNvPr id="11" name="Tableau 10">
            <a:extLst>
              <a:ext uri="{FF2B5EF4-FFF2-40B4-BE49-F238E27FC236}">
                <a16:creationId xmlns:a16="http://schemas.microsoft.com/office/drawing/2014/main" id="{C710B0CD-EF9F-41FD-A5BF-A591F6CA7424}"/>
              </a:ext>
            </a:extLst>
          </p:cNvPr>
          <p:cNvGraphicFramePr>
            <a:graphicFrameLocks noGrp="1"/>
          </p:cNvGraphicFramePr>
          <p:nvPr>
            <p:extLst>
              <p:ext uri="{D42A27DB-BD31-4B8C-83A1-F6EECF244321}">
                <p14:modId xmlns:p14="http://schemas.microsoft.com/office/powerpoint/2010/main" val="3434517063"/>
              </p:ext>
            </p:extLst>
          </p:nvPr>
        </p:nvGraphicFramePr>
        <p:xfrm>
          <a:off x="1306285" y="1961779"/>
          <a:ext cx="8895668" cy="2480061"/>
        </p:xfrm>
        <a:graphic>
          <a:graphicData uri="http://schemas.openxmlformats.org/drawingml/2006/table">
            <a:tbl>
              <a:tblPr firstRow="1" firstCol="1" bandRow="1">
                <a:tableStyleId>{3B4B98B0-60AC-42C2-AFA5-B58CD77FA1E5}</a:tableStyleId>
              </a:tblPr>
              <a:tblGrid>
                <a:gridCol w="2098766">
                  <a:extLst>
                    <a:ext uri="{9D8B030D-6E8A-4147-A177-3AD203B41FA5}">
                      <a16:colId xmlns:a16="http://schemas.microsoft.com/office/drawing/2014/main" val="1931651538"/>
                    </a:ext>
                  </a:extLst>
                </a:gridCol>
                <a:gridCol w="3831352">
                  <a:extLst>
                    <a:ext uri="{9D8B030D-6E8A-4147-A177-3AD203B41FA5}">
                      <a16:colId xmlns:a16="http://schemas.microsoft.com/office/drawing/2014/main" val="2233076965"/>
                    </a:ext>
                  </a:extLst>
                </a:gridCol>
                <a:gridCol w="2965550">
                  <a:extLst>
                    <a:ext uri="{9D8B030D-6E8A-4147-A177-3AD203B41FA5}">
                      <a16:colId xmlns:a16="http://schemas.microsoft.com/office/drawing/2014/main" val="2780116685"/>
                    </a:ext>
                  </a:extLst>
                </a:gridCol>
              </a:tblGrid>
              <a:tr h="284164">
                <a:tc>
                  <a:txBody>
                    <a:bodyPr/>
                    <a:lstStyle/>
                    <a:p>
                      <a:pPr algn="ctr">
                        <a:lnSpc>
                          <a:spcPct val="107000"/>
                        </a:lnSpc>
                      </a:pPr>
                      <a:r>
                        <a:rPr lang="fr-FR" sz="1400" dirty="0">
                          <a:effectLst/>
                          <a:latin typeface="Marianne" panose="02000000000000000000" pitchFamily="50" charset="0"/>
                        </a:rPr>
                        <a:t>Année</a:t>
                      </a:r>
                      <a:endParaRPr lang="fr-FR" sz="14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400" dirty="0">
                          <a:effectLst/>
                          <a:latin typeface="Marianne" panose="02000000000000000000" pitchFamily="50" charset="0"/>
                        </a:rPr>
                        <a:t>Allocataires</a:t>
                      </a:r>
                      <a:endParaRPr lang="fr-FR" sz="14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400" dirty="0">
                          <a:effectLst/>
                          <a:latin typeface="Marianne" panose="02000000000000000000" pitchFamily="50" charset="0"/>
                        </a:rPr>
                        <a:t>Crédits</a:t>
                      </a:r>
                      <a:endParaRPr lang="fr-FR" sz="1400" dirty="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3479099644"/>
                  </a:ext>
                </a:extLst>
              </a:tr>
              <a:tr h="199627">
                <a:tc>
                  <a:txBody>
                    <a:bodyPr/>
                    <a:lstStyle/>
                    <a:p>
                      <a:pPr algn="ctr">
                        <a:lnSpc>
                          <a:spcPct val="107000"/>
                        </a:lnSpc>
                      </a:pPr>
                      <a:r>
                        <a:rPr lang="fr-FR" sz="1200">
                          <a:effectLst/>
                          <a:latin typeface="Marianne" panose="02000000000000000000" pitchFamily="50" charset="0"/>
                        </a:rPr>
                        <a:t>2014</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4 515</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14 530 673 € </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2634554164"/>
                  </a:ext>
                </a:extLst>
              </a:tr>
              <a:tr h="199627">
                <a:tc>
                  <a:txBody>
                    <a:bodyPr/>
                    <a:lstStyle/>
                    <a:p>
                      <a:pPr algn="ctr">
                        <a:lnSpc>
                          <a:spcPct val="107000"/>
                        </a:lnSpc>
                      </a:pPr>
                      <a:r>
                        <a:rPr lang="fr-FR" sz="1200" dirty="0">
                          <a:effectLst/>
                          <a:latin typeface="Marianne" panose="02000000000000000000" pitchFamily="50" charset="0"/>
                        </a:rPr>
                        <a:t>2015</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4 379</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14 571 154 €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1430399650"/>
                  </a:ext>
                </a:extLst>
              </a:tr>
              <a:tr h="199627">
                <a:tc>
                  <a:txBody>
                    <a:bodyPr/>
                    <a:lstStyle/>
                    <a:p>
                      <a:pPr algn="ctr">
                        <a:lnSpc>
                          <a:spcPct val="107000"/>
                        </a:lnSpc>
                      </a:pPr>
                      <a:r>
                        <a:rPr lang="fr-FR" sz="1200">
                          <a:effectLst/>
                          <a:latin typeface="Marianne" panose="02000000000000000000" pitchFamily="50" charset="0"/>
                        </a:rPr>
                        <a:t>2016</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4 193</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13 466 457 €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3841620385"/>
                  </a:ext>
                </a:extLst>
              </a:tr>
              <a:tr h="199627">
                <a:tc>
                  <a:txBody>
                    <a:bodyPr/>
                    <a:lstStyle/>
                    <a:p>
                      <a:pPr algn="ctr">
                        <a:lnSpc>
                          <a:spcPct val="107000"/>
                        </a:lnSpc>
                      </a:pPr>
                      <a:r>
                        <a:rPr lang="fr-FR" sz="1200">
                          <a:effectLst/>
                          <a:latin typeface="Marianne" panose="02000000000000000000" pitchFamily="50" charset="0"/>
                        </a:rPr>
                        <a:t>2017</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4 071</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13 642 798 €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1575667159"/>
                  </a:ext>
                </a:extLst>
              </a:tr>
              <a:tr h="199627">
                <a:tc>
                  <a:txBody>
                    <a:bodyPr/>
                    <a:lstStyle/>
                    <a:p>
                      <a:pPr algn="ctr">
                        <a:lnSpc>
                          <a:spcPct val="107000"/>
                        </a:lnSpc>
                      </a:pPr>
                      <a:r>
                        <a:rPr lang="fr-FR" sz="1200">
                          <a:effectLst/>
                          <a:latin typeface="Marianne" panose="02000000000000000000" pitchFamily="50" charset="0"/>
                        </a:rPr>
                        <a:t>2018</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4 031</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13 255 106 €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1947354385"/>
                  </a:ext>
                </a:extLst>
              </a:tr>
              <a:tr h="199627">
                <a:tc>
                  <a:txBody>
                    <a:bodyPr/>
                    <a:lstStyle/>
                    <a:p>
                      <a:pPr algn="ctr">
                        <a:lnSpc>
                          <a:spcPct val="107000"/>
                        </a:lnSpc>
                      </a:pPr>
                      <a:r>
                        <a:rPr lang="fr-FR" sz="1200">
                          <a:effectLst/>
                          <a:latin typeface="Marianne" panose="02000000000000000000" pitchFamily="50" charset="0"/>
                        </a:rPr>
                        <a:t>2019</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3 977</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13 427 185 €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1030422583"/>
                  </a:ext>
                </a:extLst>
              </a:tr>
              <a:tr h="199627">
                <a:tc>
                  <a:txBody>
                    <a:bodyPr/>
                    <a:lstStyle/>
                    <a:p>
                      <a:pPr algn="ctr">
                        <a:lnSpc>
                          <a:spcPct val="107000"/>
                        </a:lnSpc>
                      </a:pPr>
                      <a:r>
                        <a:rPr lang="fr-FR" sz="1200">
                          <a:effectLst/>
                          <a:latin typeface="Marianne" panose="02000000000000000000" pitchFamily="50" charset="0"/>
                        </a:rPr>
                        <a:t>2020</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4 041</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13 445 416 €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2308933029"/>
                  </a:ext>
                </a:extLst>
              </a:tr>
              <a:tr h="199627">
                <a:tc>
                  <a:txBody>
                    <a:bodyPr/>
                    <a:lstStyle/>
                    <a:p>
                      <a:pPr algn="ctr">
                        <a:lnSpc>
                          <a:spcPct val="107000"/>
                        </a:lnSpc>
                      </a:pPr>
                      <a:r>
                        <a:rPr lang="fr-FR" sz="1200">
                          <a:effectLst/>
                          <a:latin typeface="Marianne" panose="02000000000000000000" pitchFamily="50" charset="0"/>
                        </a:rPr>
                        <a:t>2021</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4 153</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14 761 779 €</a:t>
                      </a:r>
                      <a:endParaRPr lang="fr-FR" sz="120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3752798409"/>
                  </a:ext>
                </a:extLst>
              </a:tr>
              <a:tr h="199627">
                <a:tc>
                  <a:txBody>
                    <a:bodyPr/>
                    <a:lstStyle/>
                    <a:p>
                      <a:pPr algn="ctr">
                        <a:lnSpc>
                          <a:spcPct val="107000"/>
                        </a:lnSpc>
                      </a:pPr>
                      <a:r>
                        <a:rPr lang="fr-FR" sz="1200">
                          <a:effectLst/>
                          <a:latin typeface="Marianne" panose="02000000000000000000" pitchFamily="50" charset="0"/>
                        </a:rPr>
                        <a:t>2022</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a:effectLst/>
                          <a:latin typeface="Marianne" panose="02000000000000000000" pitchFamily="50" charset="0"/>
                        </a:rPr>
                        <a:t>4 218</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15 381 187 €</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2519520719"/>
                  </a:ext>
                </a:extLst>
              </a:tr>
              <a:tr h="199627">
                <a:tc>
                  <a:txBody>
                    <a:bodyPr/>
                    <a:lstStyle/>
                    <a:p>
                      <a:pPr algn="ctr">
                        <a:lnSpc>
                          <a:spcPct val="107000"/>
                        </a:lnSpc>
                      </a:pPr>
                      <a:r>
                        <a:rPr lang="fr-FR" sz="1200">
                          <a:effectLst/>
                          <a:latin typeface="Marianne" panose="02000000000000000000" pitchFamily="50" charset="0"/>
                        </a:rPr>
                        <a:t>2023</a:t>
                      </a:r>
                      <a:endParaRPr lang="fr-FR" sz="120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4 246</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15 341 220 €</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3575723151"/>
                  </a:ext>
                </a:extLst>
              </a:tr>
              <a:tr h="199627">
                <a:tc>
                  <a:txBody>
                    <a:bodyPr/>
                    <a:lstStyle/>
                    <a:p>
                      <a:pPr algn="ctr">
                        <a:lnSpc>
                          <a:spcPct val="107000"/>
                        </a:lnSpc>
                      </a:pPr>
                      <a:r>
                        <a:rPr lang="fr-FR" sz="1200" dirty="0">
                          <a:effectLst/>
                          <a:latin typeface="Marianne" panose="02000000000000000000" pitchFamily="50" charset="0"/>
                        </a:rPr>
                        <a:t>2024</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4 246</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tc>
                  <a:txBody>
                    <a:bodyPr/>
                    <a:lstStyle/>
                    <a:p>
                      <a:pPr algn="ctr">
                        <a:lnSpc>
                          <a:spcPct val="107000"/>
                        </a:lnSpc>
                      </a:pPr>
                      <a:r>
                        <a:rPr lang="fr-FR" sz="1200" dirty="0">
                          <a:effectLst/>
                          <a:latin typeface="Marianne" panose="02000000000000000000" pitchFamily="50" charset="0"/>
                        </a:rPr>
                        <a:t>15 368 861 €</a:t>
                      </a:r>
                      <a:endParaRPr lang="fr-FR" sz="1200" dirty="0">
                        <a:effectLst/>
                        <a:latin typeface="Marianne" panose="02000000000000000000" pitchFamily="50" charset="0"/>
                        <a:ea typeface="Calibri" panose="020F0502020204030204" pitchFamily="34" charset="0"/>
                        <a:cs typeface="Mangal"/>
                      </a:endParaRPr>
                    </a:p>
                  </a:txBody>
                  <a:tcPr marL="68580" marR="68580" marT="0" marB="0"/>
                </a:tc>
                <a:extLst>
                  <a:ext uri="{0D108BD9-81ED-4DB2-BD59-A6C34878D82A}">
                    <a16:rowId xmlns:a16="http://schemas.microsoft.com/office/drawing/2014/main" val="2333286827"/>
                  </a:ext>
                </a:extLst>
              </a:tr>
            </a:tbl>
          </a:graphicData>
        </a:graphic>
      </p:graphicFrame>
    </p:spTree>
    <p:extLst>
      <p:ext uri="{BB962C8B-B14F-4D97-AF65-F5344CB8AC3E}">
        <p14:creationId xmlns:p14="http://schemas.microsoft.com/office/powerpoint/2010/main" val="1090597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Evolution des crédits inscrits en loi de finances</a:t>
            </a:r>
            <a:endParaRPr lang="fr-FR" sz="3600" b="1"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2"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graphicFrame>
        <p:nvGraphicFramePr>
          <p:cNvPr id="8" name="Graphique 7">
            <a:extLst>
              <a:ext uri="{FF2B5EF4-FFF2-40B4-BE49-F238E27FC236}">
                <a16:creationId xmlns:a16="http://schemas.microsoft.com/office/drawing/2014/main" id="{1FDEC8D3-7E75-418B-B203-35F82CBF5267}"/>
              </a:ext>
            </a:extLst>
          </p:cNvPr>
          <p:cNvGraphicFramePr/>
          <p:nvPr>
            <p:extLst>
              <p:ext uri="{D42A27DB-BD31-4B8C-83A1-F6EECF244321}">
                <p14:modId xmlns:p14="http://schemas.microsoft.com/office/powerpoint/2010/main" val="3568909688"/>
              </p:ext>
            </p:extLst>
          </p:nvPr>
        </p:nvGraphicFramePr>
        <p:xfrm>
          <a:off x="1569721" y="1846217"/>
          <a:ext cx="8523513" cy="4180114"/>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D4C7F0E5-BD47-44D8-8F7E-5109F511A47D}"/>
              </a:ext>
            </a:extLst>
          </p:cNvPr>
          <p:cNvSpPr txBox="1"/>
          <p:nvPr/>
        </p:nvSpPr>
        <p:spPr>
          <a:xfrm>
            <a:off x="627018" y="6116397"/>
            <a:ext cx="10432868" cy="275396"/>
          </a:xfrm>
          <a:prstGeom prst="rect">
            <a:avLst/>
          </a:prstGeom>
          <a:noFill/>
        </p:spPr>
        <p:txBody>
          <a:bodyPr wrap="square">
            <a:spAutoFit/>
          </a:bodyPr>
          <a:lstStyle/>
          <a:p>
            <a:pPr algn="ctr">
              <a:lnSpc>
                <a:spcPct val="134000"/>
              </a:lnSpc>
              <a:spcBef>
                <a:spcPts val="0"/>
              </a:spcBef>
            </a:pPr>
            <a:r>
              <a:rPr lang="fr-FR" sz="1000" i="1" dirty="0">
                <a:solidFill>
                  <a:srgbClr val="002060"/>
                </a:solidFill>
                <a:latin typeface="Marianne" panose="02000000000000000000" pitchFamily="50" charset="0"/>
              </a:rPr>
              <a:t>Abondements exceptionnels : 138 000 secours au titre du dispositif « SOS Covid » ont été attribués entre 2020 et 2022, pour un montant total de 20,8 M€</a:t>
            </a:r>
            <a:r>
              <a:rPr lang="fr-FR" sz="1000" i="1" dirty="0">
                <a:solidFill>
                  <a:srgbClr val="002060"/>
                </a:solidFill>
                <a:latin typeface="Marianne" panose="02000000000000000000" pitchFamily="50" charset="0"/>
                <a:ea typeface="Times New Roman" panose="02020603050405020304" pitchFamily="18" charset="0"/>
              </a:rPr>
              <a:t>. </a:t>
            </a:r>
          </a:p>
        </p:txBody>
      </p:sp>
    </p:spTree>
    <p:extLst>
      <p:ext uri="{BB962C8B-B14F-4D97-AF65-F5344CB8AC3E}">
        <p14:creationId xmlns:p14="http://schemas.microsoft.com/office/powerpoint/2010/main" val="2746875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Critères d’éligibilité</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778477"/>
            <a:ext cx="10744200" cy="4458788"/>
          </a:xfrm>
        </p:spPr>
        <p:txBody>
          <a:bodyPr>
            <a:normAutofit fontScale="85000" lnSpcReduction="20000"/>
          </a:bodyPr>
          <a:lstStyle/>
          <a:p>
            <a:pPr marL="0" indent="0">
              <a:buNone/>
            </a:pPr>
            <a:endParaRPr lang="fr-FR" sz="1800" dirty="0">
              <a:effectLst/>
              <a:latin typeface="Marianne" panose="02000000000000000000" pitchFamily="50" charset="0"/>
              <a:ea typeface="Times New Roman" panose="02020603050405020304" pitchFamily="18" charset="0"/>
            </a:endParaRPr>
          </a:p>
          <a:p>
            <a:pPr algn="just">
              <a:lnSpc>
                <a:spcPct val="134000"/>
              </a:lnSpc>
              <a:spcBef>
                <a:spcPts val="0"/>
              </a:spcBef>
            </a:pPr>
            <a:r>
              <a:rPr lang="fr-FR" sz="1900" dirty="0">
                <a:solidFill>
                  <a:srgbClr val="002060"/>
                </a:solidFill>
                <a:latin typeface="Marianne" panose="02000000000000000000" pitchFamily="50" charset="0"/>
              </a:rPr>
              <a:t>Les aides sociales directes sont destinées à nos compatriotes à très faibles revenus et ciblent trois publics spécifiques : les personnes âgées, les personnes en situation de handicap et l’enfance en détresse. Les personnes concernées doivent être inscrites au Registre et radiées de la Caisse d’allocations familiales (CAF). </a:t>
            </a:r>
          </a:p>
          <a:p>
            <a:pPr algn="just">
              <a:lnSpc>
                <a:spcPct val="134000"/>
              </a:lnSpc>
              <a:spcBef>
                <a:spcPts val="0"/>
              </a:spcBef>
            </a:pPr>
            <a:endParaRPr lang="fr-FR" sz="1900" dirty="0">
              <a:solidFill>
                <a:srgbClr val="002060"/>
              </a:solidFill>
              <a:latin typeface="Marianne" panose="02000000000000000000" pitchFamily="50" charset="0"/>
            </a:endParaRPr>
          </a:p>
          <a:p>
            <a:pPr algn="just">
              <a:lnSpc>
                <a:spcPct val="134000"/>
              </a:lnSpc>
              <a:spcBef>
                <a:spcPts val="0"/>
              </a:spcBef>
            </a:pPr>
            <a:r>
              <a:rPr lang="fr-FR" sz="1900" dirty="0">
                <a:solidFill>
                  <a:srgbClr val="002060"/>
                </a:solidFill>
                <a:latin typeface="Marianne" panose="02000000000000000000" pitchFamily="50" charset="0"/>
              </a:rPr>
              <a:t>Les conditions de ressources et le montant de ces aides reposent sur la définition d’un «taux de base» fixé par circonscription consulaire, c’est-à-dire un montant plafond, fixé chaque année en euros selon les ressources budgétaires disponibles. Les aides versées sont différentielles, c’est-à-dire que les ressources du demandeur sont déduites de ce plafond. </a:t>
            </a:r>
          </a:p>
          <a:p>
            <a:pPr algn="just">
              <a:lnSpc>
                <a:spcPct val="134000"/>
              </a:lnSpc>
              <a:spcBef>
                <a:spcPts val="0"/>
              </a:spcBef>
            </a:pPr>
            <a:endParaRPr lang="fr-FR" sz="1900" dirty="0">
              <a:solidFill>
                <a:srgbClr val="002060"/>
              </a:solidFill>
              <a:latin typeface="Marianne" panose="02000000000000000000" pitchFamily="50" charset="0"/>
            </a:endParaRPr>
          </a:p>
          <a:p>
            <a:pPr algn="just">
              <a:lnSpc>
                <a:spcPct val="134000"/>
              </a:lnSpc>
              <a:spcBef>
                <a:spcPts val="0"/>
              </a:spcBef>
            </a:pPr>
            <a:r>
              <a:rPr lang="fr-FR" sz="1900" dirty="0">
                <a:solidFill>
                  <a:srgbClr val="002060"/>
                </a:solidFill>
                <a:latin typeface="Marianne" panose="02000000000000000000" pitchFamily="50" charset="0"/>
              </a:rPr>
              <a:t>En fonction du type d’aide (allocation de solidarité, allocation adulte handicapé, allocation enfant handicapé, aide à durée déterminée, secours mensuel spécifique enfants, secours occasionnels et aides exceptionnelles), des conditions sont requises (en termes d’âge et de reconnaissance de taux de handicap notamment). </a:t>
            </a:r>
          </a:p>
          <a:p>
            <a:pPr marL="0" indent="0">
              <a:buNone/>
            </a:pPr>
            <a:endParaRPr lang="fr-FR" sz="1800" dirty="0">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791328612"/>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Nombre de bénéficiaires</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778477"/>
            <a:ext cx="10744200" cy="4458788"/>
          </a:xfrm>
        </p:spPr>
        <p:txBody>
          <a:bodyPr>
            <a:normAutofit/>
          </a:bodyPr>
          <a:lstStyle/>
          <a:p>
            <a:pPr marL="0" indent="0" algn="just">
              <a:buNone/>
            </a:pPr>
            <a:endParaRPr lang="fr-FR" sz="2000" dirty="0">
              <a:effectLst/>
              <a:latin typeface="Marianne" panose="02000000000000000000" pitchFamily="50" charset="0"/>
              <a:ea typeface="Times New Roman" panose="02020603050405020304" pitchFamily="18" charset="0"/>
            </a:endParaRPr>
          </a:p>
          <a:p>
            <a:pPr indent="0" algn="just">
              <a:buNone/>
            </a:pPr>
            <a:r>
              <a:rPr lang="fr-FR" sz="2000" dirty="0">
                <a:solidFill>
                  <a:srgbClr val="002060"/>
                </a:solidFill>
                <a:latin typeface="Marianne" panose="02000000000000000000" pitchFamily="50" charset="0"/>
              </a:rPr>
              <a:t>En 2024, un montant total de 14 974 879 € d’aides sociales directes ont été versées :</a:t>
            </a:r>
          </a:p>
          <a:p>
            <a:pPr indent="0" algn="just">
              <a:buNone/>
            </a:pPr>
            <a:endParaRPr lang="fr-FR" sz="2000" dirty="0">
              <a:solidFill>
                <a:srgbClr val="002060"/>
              </a:solidFill>
              <a:latin typeface="Marianne" panose="02000000000000000000" pitchFamily="50" charset="0"/>
            </a:endParaRP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1 858 allocations de solidarité pour un montant de 6 875 682 €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1 093 allocations adulte handicapé pour un montant de 5 071 880 €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821 allocations enfant handicapé pour un montant de 1 720 315 €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43 aides à durée déterminée pour un montant de 82 412 €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550 secours mensuels spécifiques enfants pour un montant de 652 716 €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70 prestations d’assistance consulaires pour un montant de 172 330 € ;</a:t>
            </a:r>
          </a:p>
          <a:p>
            <a:pPr marL="342900" lvl="0" indent="-342900" algn="just">
              <a:buFont typeface="Marianne" panose="02000000000000000000" pitchFamily="50" charset="0"/>
              <a:buChar char="-"/>
            </a:pPr>
            <a:r>
              <a:rPr lang="fr-FR" sz="2000" dirty="0">
                <a:solidFill>
                  <a:srgbClr val="002060"/>
                </a:solidFill>
                <a:latin typeface="Marianne" panose="02000000000000000000" pitchFamily="50" charset="0"/>
              </a:rPr>
              <a:t>1 823 aides ponctuelles pour un montant de 399 544 €. </a:t>
            </a:r>
          </a:p>
          <a:p>
            <a:endParaRPr lang="fr-FR" sz="1900" dirty="0">
              <a:solidFill>
                <a:srgbClr val="002060"/>
              </a:solidFill>
              <a:latin typeface="Marianne" panose="02000000000000000000" pitchFamily="50" charset="0"/>
            </a:endParaRPr>
          </a:p>
          <a:p>
            <a:pPr marL="0" indent="0">
              <a:buNone/>
            </a:pPr>
            <a:endParaRPr lang="fr-FR" sz="1800" dirty="0">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16148901"/>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Pyramide des âges des bénéficiaires</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778476"/>
            <a:ext cx="9925594" cy="4474277"/>
          </a:xfrm>
        </p:spPr>
        <p:txBody>
          <a:bodyPr>
            <a:normAutofit fontScale="85000" lnSpcReduction="20000"/>
          </a:bodyPr>
          <a:lstStyle/>
          <a:p>
            <a:pPr marL="0" indent="0" algn="just">
              <a:buNone/>
            </a:pPr>
            <a:endParaRPr lang="fr-FR" sz="2000" dirty="0">
              <a:effectLst/>
              <a:latin typeface="Marianne" panose="02000000000000000000" pitchFamily="50" charset="0"/>
              <a:ea typeface="Times New Roman" panose="02020603050405020304" pitchFamily="18" charset="0"/>
            </a:endParaRPr>
          </a:p>
          <a:p>
            <a:pPr algn="just">
              <a:lnSpc>
                <a:spcPct val="100000"/>
              </a:lnSpc>
            </a:pPr>
            <a:r>
              <a:rPr lang="fr-FR" sz="1900" b="1" dirty="0">
                <a:solidFill>
                  <a:srgbClr val="002060"/>
                </a:solidFill>
                <a:latin typeface="Marianne" panose="02000000000000000000" pitchFamily="50" charset="0"/>
              </a:rPr>
              <a:t>Pour l’année 2025</a:t>
            </a:r>
            <a:r>
              <a:rPr lang="fr-FR" sz="1900" dirty="0">
                <a:solidFill>
                  <a:srgbClr val="002060"/>
                </a:solidFill>
                <a:latin typeface="Marianne" panose="02000000000000000000" pitchFamily="50" charset="0"/>
              </a:rPr>
              <a:t>, les propositions transmises par les postes diplomatiques et consulaires, à l’issue des conseils consulaires pour la protection et l’action sociales (CCPAS), concernent un total de 4 256 personnes avec</a:t>
            </a:r>
            <a:r>
              <a:rPr lang="fr-FR" sz="1900" b="1" dirty="0">
                <a:solidFill>
                  <a:srgbClr val="002060"/>
                </a:solidFill>
                <a:latin typeface="Marianne" panose="02000000000000000000" pitchFamily="50" charset="0"/>
              </a:rPr>
              <a:t> une moyenne d’âge de 39 ans</a:t>
            </a:r>
            <a:r>
              <a:rPr lang="fr-FR" sz="1900" dirty="0">
                <a:solidFill>
                  <a:srgbClr val="002060"/>
                </a:solidFill>
                <a:latin typeface="Marianne" panose="02000000000000000000" pitchFamily="50" charset="0"/>
              </a:rPr>
              <a:t>.  </a:t>
            </a:r>
          </a:p>
          <a:p>
            <a:pPr algn="just">
              <a:lnSpc>
                <a:spcPct val="100000"/>
              </a:lnSpc>
            </a:pPr>
            <a:endParaRPr lang="fr-FR" sz="1900" dirty="0">
              <a:solidFill>
                <a:srgbClr val="002060"/>
              </a:solidFill>
              <a:latin typeface="Marianne" panose="02000000000000000000" pitchFamily="50" charset="0"/>
            </a:endParaRPr>
          </a:p>
          <a:p>
            <a:pPr algn="just">
              <a:lnSpc>
                <a:spcPct val="100000"/>
              </a:lnSpc>
            </a:pPr>
            <a:r>
              <a:rPr lang="fr-FR" sz="1900" dirty="0">
                <a:solidFill>
                  <a:srgbClr val="002060"/>
                </a:solidFill>
                <a:latin typeface="Marianne" panose="02000000000000000000" pitchFamily="50" charset="0"/>
              </a:rPr>
              <a:t>La zone Amérique centrale présente la moyenne d’âge la plus haute (54 ans pour 175 allocataires), et les zones Europe Occidentale (hors Union européenne) et Amérique du Nord présentent les moyennes d’âge les moins élevées, avec respectivement 12 ans (pour 6 allocataires) et 26 ans (pour 185 allocataires).  </a:t>
            </a:r>
          </a:p>
          <a:p>
            <a:pPr marL="0" indent="0" algn="just">
              <a:lnSpc>
                <a:spcPct val="100000"/>
              </a:lnSpc>
              <a:buNone/>
            </a:pPr>
            <a:endParaRPr lang="fr-FR" sz="1900" dirty="0">
              <a:solidFill>
                <a:srgbClr val="002060"/>
              </a:solidFill>
              <a:latin typeface="Marianne" panose="02000000000000000000" pitchFamily="50" charset="0"/>
            </a:endParaRPr>
          </a:p>
          <a:p>
            <a:pPr algn="just">
              <a:lnSpc>
                <a:spcPct val="100000"/>
              </a:lnSpc>
            </a:pPr>
            <a:r>
              <a:rPr lang="fr-FR" sz="1900" dirty="0">
                <a:solidFill>
                  <a:srgbClr val="002060"/>
                </a:solidFill>
                <a:latin typeface="Marianne" panose="02000000000000000000" pitchFamily="50" charset="0"/>
              </a:rPr>
              <a:t>1 279 allocataires (soit 30%) ont moins de 18 ans</a:t>
            </a:r>
          </a:p>
          <a:p>
            <a:pPr algn="just">
              <a:lnSpc>
                <a:spcPct val="100000"/>
              </a:lnSpc>
            </a:pPr>
            <a:endParaRPr lang="fr-FR" sz="1900" dirty="0">
              <a:solidFill>
                <a:srgbClr val="002060"/>
              </a:solidFill>
              <a:latin typeface="Marianne" panose="02000000000000000000" pitchFamily="50" charset="0"/>
            </a:endParaRPr>
          </a:p>
          <a:p>
            <a:pPr algn="just">
              <a:lnSpc>
                <a:spcPct val="100000"/>
              </a:lnSpc>
            </a:pPr>
            <a:r>
              <a:rPr lang="fr-FR" sz="1900" dirty="0">
                <a:solidFill>
                  <a:srgbClr val="002060"/>
                </a:solidFill>
                <a:latin typeface="Marianne" panose="02000000000000000000" pitchFamily="50" charset="0"/>
              </a:rPr>
              <a:t>1 011 allocataires (soit 24%) ont entre 18 et 64 ans</a:t>
            </a:r>
          </a:p>
          <a:p>
            <a:pPr algn="just">
              <a:lnSpc>
                <a:spcPct val="100000"/>
              </a:lnSpc>
            </a:pPr>
            <a:endParaRPr lang="fr-FR" sz="1900" dirty="0">
              <a:solidFill>
                <a:srgbClr val="002060"/>
              </a:solidFill>
              <a:latin typeface="Marianne" panose="02000000000000000000" pitchFamily="50" charset="0"/>
            </a:endParaRPr>
          </a:p>
          <a:p>
            <a:pPr algn="just">
              <a:lnSpc>
                <a:spcPct val="100000"/>
              </a:lnSpc>
            </a:pPr>
            <a:r>
              <a:rPr lang="fr-FR" sz="1900" dirty="0">
                <a:solidFill>
                  <a:srgbClr val="002060"/>
                </a:solidFill>
                <a:latin typeface="Marianne" panose="02000000000000000000" pitchFamily="50" charset="0"/>
              </a:rPr>
              <a:t>1 966 allocataires (soit 46%) ont 65 ans ou plus</a:t>
            </a:r>
          </a:p>
          <a:p>
            <a:pPr marL="0" indent="0">
              <a:buNone/>
            </a:pPr>
            <a:endParaRPr lang="fr-FR" sz="1800" dirty="0">
              <a:effectLst/>
              <a:latin typeface="Times New Roman" panose="02020603050405020304" pitchFamily="18" charset="0"/>
              <a:ea typeface="Times New Roman" panose="02020603050405020304" pitchFamily="18"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79479528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Répartition des bénéficiaires en 2025</a:t>
            </a:r>
            <a:endParaRPr lang="fr-FR" sz="3600" b="1"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graphicFrame>
        <p:nvGraphicFramePr>
          <p:cNvPr id="4" name="Tableau 3">
            <a:extLst>
              <a:ext uri="{FF2B5EF4-FFF2-40B4-BE49-F238E27FC236}">
                <a16:creationId xmlns:a16="http://schemas.microsoft.com/office/drawing/2014/main" id="{2406DD71-F484-4B34-BADD-4A227398567A}"/>
              </a:ext>
            </a:extLst>
          </p:cNvPr>
          <p:cNvGraphicFramePr>
            <a:graphicFrameLocks noGrp="1"/>
          </p:cNvGraphicFramePr>
          <p:nvPr>
            <p:extLst>
              <p:ext uri="{D42A27DB-BD31-4B8C-83A1-F6EECF244321}">
                <p14:modId xmlns:p14="http://schemas.microsoft.com/office/powerpoint/2010/main" val="1382651341"/>
              </p:ext>
            </p:extLst>
          </p:nvPr>
        </p:nvGraphicFramePr>
        <p:xfrm>
          <a:off x="838201" y="1806531"/>
          <a:ext cx="4134394" cy="4141640"/>
        </p:xfrm>
        <a:graphic>
          <a:graphicData uri="http://schemas.openxmlformats.org/drawingml/2006/table">
            <a:tbl>
              <a:tblPr firstRow="1" firstCol="1" bandRow="1">
                <a:tableStyleId>{3B4B98B0-60AC-42C2-AFA5-B58CD77FA1E5}</a:tableStyleId>
              </a:tblPr>
              <a:tblGrid>
                <a:gridCol w="1375776">
                  <a:extLst>
                    <a:ext uri="{9D8B030D-6E8A-4147-A177-3AD203B41FA5}">
                      <a16:colId xmlns:a16="http://schemas.microsoft.com/office/drawing/2014/main" val="911995276"/>
                    </a:ext>
                  </a:extLst>
                </a:gridCol>
                <a:gridCol w="1302157">
                  <a:extLst>
                    <a:ext uri="{9D8B030D-6E8A-4147-A177-3AD203B41FA5}">
                      <a16:colId xmlns:a16="http://schemas.microsoft.com/office/drawing/2014/main" val="1927671514"/>
                    </a:ext>
                  </a:extLst>
                </a:gridCol>
                <a:gridCol w="1456461">
                  <a:extLst>
                    <a:ext uri="{9D8B030D-6E8A-4147-A177-3AD203B41FA5}">
                      <a16:colId xmlns:a16="http://schemas.microsoft.com/office/drawing/2014/main" val="4192432014"/>
                    </a:ext>
                  </a:extLst>
                </a:gridCol>
              </a:tblGrid>
              <a:tr h="405446">
                <a:tc gridSpan="3">
                  <a:txBody>
                    <a:bodyPr/>
                    <a:lstStyle/>
                    <a:p>
                      <a:pPr algn="ctr">
                        <a:lnSpc>
                          <a:spcPct val="107000"/>
                        </a:lnSpc>
                      </a:pPr>
                      <a:r>
                        <a:rPr lang="fr-FR" sz="1200" dirty="0">
                          <a:effectLst/>
                          <a:latin typeface="Marianne" panose="02000000000000000000" pitchFamily="50" charset="0"/>
                        </a:rPr>
                        <a:t>CLASSEMENT ALLOCATAIRES AIDES SOCIALES 2025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922268568"/>
                  </a:ext>
                </a:extLst>
              </a:tr>
              <a:tr h="631289">
                <a:tc>
                  <a:txBody>
                    <a:bodyPr/>
                    <a:lstStyle/>
                    <a:p>
                      <a:pPr algn="ctr">
                        <a:lnSpc>
                          <a:spcPct val="107000"/>
                        </a:lnSpc>
                      </a:pPr>
                      <a:r>
                        <a:rPr lang="fr-FR" sz="1100" dirty="0">
                          <a:effectLst/>
                          <a:latin typeface="Marianne" panose="02000000000000000000" pitchFamily="50" charset="0"/>
                        </a:rPr>
                        <a:t>Poste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Bénéficiaires </a:t>
                      </a:r>
                      <a:br>
                        <a:rPr lang="fr-FR" sz="1100" dirty="0">
                          <a:effectLst/>
                          <a:latin typeface="Marianne" panose="02000000000000000000" pitchFamily="50" charset="0"/>
                        </a:rPr>
                      </a:br>
                      <a:r>
                        <a:rPr lang="fr-FR" sz="1100" dirty="0">
                          <a:effectLst/>
                          <a:latin typeface="Marianne" panose="02000000000000000000" pitchFamily="50" charset="0"/>
                        </a:rPr>
                        <a:t>2025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Part du total des bénéficiaires 2025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141053022"/>
                  </a:ext>
                </a:extLst>
              </a:tr>
              <a:tr h="309202">
                <a:tc>
                  <a:txBody>
                    <a:bodyPr/>
                    <a:lstStyle/>
                    <a:p>
                      <a:pPr algn="ctr">
                        <a:lnSpc>
                          <a:spcPct val="107000"/>
                        </a:lnSpc>
                      </a:pPr>
                      <a:r>
                        <a:rPr lang="fr-FR" sz="1100" dirty="0">
                          <a:effectLst/>
                          <a:latin typeface="Marianne" panose="02000000000000000000" pitchFamily="50" charset="0"/>
                        </a:rPr>
                        <a:t>LIBAN</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484</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11,5%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021459643"/>
                  </a:ext>
                </a:extLst>
              </a:tr>
              <a:tr h="309202">
                <a:tc>
                  <a:txBody>
                    <a:bodyPr/>
                    <a:lstStyle/>
                    <a:p>
                      <a:pPr algn="ctr">
                        <a:lnSpc>
                          <a:spcPct val="107000"/>
                        </a:lnSpc>
                      </a:pPr>
                      <a:r>
                        <a:rPr lang="fr-FR" sz="1100" dirty="0">
                          <a:effectLst/>
                          <a:latin typeface="Marianne" panose="02000000000000000000" pitchFamily="50" charset="0"/>
                        </a:rPr>
                        <a:t>MAROC</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364</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8,7%</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2386786856"/>
                  </a:ext>
                </a:extLst>
              </a:tr>
              <a:tr h="309202">
                <a:tc>
                  <a:txBody>
                    <a:bodyPr/>
                    <a:lstStyle/>
                    <a:p>
                      <a:pPr algn="ctr">
                        <a:lnSpc>
                          <a:spcPct val="107000"/>
                        </a:lnSpc>
                      </a:pPr>
                      <a:r>
                        <a:rPr lang="fr-FR" sz="1100" dirty="0">
                          <a:effectLst/>
                          <a:latin typeface="Marianne" panose="02000000000000000000" pitchFamily="50" charset="0"/>
                        </a:rPr>
                        <a:t>SENEGAL</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294</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7,0%</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616554876"/>
                  </a:ext>
                </a:extLst>
              </a:tr>
              <a:tr h="309202">
                <a:tc>
                  <a:txBody>
                    <a:bodyPr/>
                    <a:lstStyle/>
                    <a:p>
                      <a:pPr algn="ctr">
                        <a:lnSpc>
                          <a:spcPct val="107000"/>
                        </a:lnSpc>
                      </a:pPr>
                      <a:r>
                        <a:rPr lang="fr-FR" sz="1100" dirty="0">
                          <a:effectLst/>
                          <a:latin typeface="Marianne" panose="02000000000000000000" pitchFamily="50" charset="0"/>
                        </a:rPr>
                        <a:t>MADAGASCAR</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290</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6,9%</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799060914"/>
                  </a:ext>
                </a:extLst>
              </a:tr>
              <a:tr h="309202">
                <a:tc>
                  <a:txBody>
                    <a:bodyPr/>
                    <a:lstStyle/>
                    <a:p>
                      <a:pPr algn="ctr">
                        <a:lnSpc>
                          <a:spcPct val="107000"/>
                        </a:lnSpc>
                      </a:pPr>
                      <a:r>
                        <a:rPr lang="fr-FR" sz="1100" dirty="0">
                          <a:effectLst/>
                          <a:latin typeface="Marianne" panose="02000000000000000000" pitchFamily="50" charset="0"/>
                        </a:rPr>
                        <a:t>TUNISIE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231</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5,5%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9504723"/>
                  </a:ext>
                </a:extLst>
              </a:tr>
              <a:tr h="309202">
                <a:tc>
                  <a:txBody>
                    <a:bodyPr/>
                    <a:lstStyle/>
                    <a:p>
                      <a:pPr algn="ctr">
                        <a:lnSpc>
                          <a:spcPct val="107000"/>
                        </a:lnSpc>
                      </a:pPr>
                      <a:r>
                        <a:rPr lang="fr-FR" sz="1100" dirty="0">
                          <a:effectLst/>
                          <a:latin typeface="Marianne" panose="02000000000000000000" pitchFamily="50" charset="0"/>
                        </a:rPr>
                        <a:t>ALGERIE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190</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4,5%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22496109"/>
                  </a:ext>
                </a:extLst>
              </a:tr>
              <a:tr h="309202">
                <a:tc>
                  <a:txBody>
                    <a:bodyPr/>
                    <a:lstStyle/>
                    <a:p>
                      <a:pPr algn="ctr">
                        <a:lnSpc>
                          <a:spcPct val="107000"/>
                        </a:lnSpc>
                      </a:pPr>
                      <a:r>
                        <a:rPr lang="fr-FR" sz="1100" dirty="0">
                          <a:effectLst/>
                          <a:latin typeface="Marianne" panose="02000000000000000000" pitchFamily="50" charset="0"/>
                        </a:rPr>
                        <a:t>INDE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167</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4,0%</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837248772"/>
                  </a:ext>
                </a:extLst>
              </a:tr>
              <a:tr h="309202">
                <a:tc>
                  <a:txBody>
                    <a:bodyPr/>
                    <a:lstStyle/>
                    <a:p>
                      <a:pPr algn="ctr">
                        <a:lnSpc>
                          <a:spcPct val="107000"/>
                        </a:lnSpc>
                      </a:pPr>
                      <a:r>
                        <a:rPr lang="fr-FR" sz="1100" dirty="0">
                          <a:effectLst/>
                          <a:latin typeface="Marianne" panose="02000000000000000000" pitchFamily="50" charset="0"/>
                        </a:rPr>
                        <a:t>BRESIL</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161</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3,8%</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2944501806"/>
                  </a:ext>
                </a:extLst>
              </a:tr>
              <a:tr h="309202">
                <a:tc>
                  <a:txBody>
                    <a:bodyPr/>
                    <a:lstStyle/>
                    <a:p>
                      <a:pPr algn="ctr">
                        <a:lnSpc>
                          <a:spcPct val="107000"/>
                        </a:lnSpc>
                      </a:pPr>
                      <a:r>
                        <a:rPr lang="fr-FR" sz="1100" dirty="0">
                          <a:effectLst/>
                          <a:latin typeface="Marianne" panose="02000000000000000000" pitchFamily="50" charset="0"/>
                        </a:rPr>
                        <a:t>ARGENTINE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111</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2,6%</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885110316"/>
                  </a:ext>
                </a:extLst>
              </a:tr>
              <a:tr h="322087">
                <a:tc>
                  <a:txBody>
                    <a:bodyPr/>
                    <a:lstStyle/>
                    <a:p>
                      <a:pPr algn="ctr">
                        <a:lnSpc>
                          <a:spcPct val="107000"/>
                        </a:lnSpc>
                      </a:pPr>
                      <a:r>
                        <a:rPr lang="fr-FR" sz="1100" dirty="0">
                          <a:effectLst/>
                          <a:latin typeface="Marianne" panose="02000000000000000000" pitchFamily="50" charset="0"/>
                        </a:rPr>
                        <a:t>MEXIQUE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101</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2,4%</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4078442850"/>
                  </a:ext>
                </a:extLst>
              </a:tr>
            </a:tbl>
          </a:graphicData>
        </a:graphic>
      </p:graphicFrame>
      <p:graphicFrame>
        <p:nvGraphicFramePr>
          <p:cNvPr id="6" name="Tableau 5">
            <a:extLst>
              <a:ext uri="{FF2B5EF4-FFF2-40B4-BE49-F238E27FC236}">
                <a16:creationId xmlns:a16="http://schemas.microsoft.com/office/drawing/2014/main" id="{5D6E37FC-77B5-4B59-B35E-3E8C9DE25BA9}"/>
              </a:ext>
            </a:extLst>
          </p:cNvPr>
          <p:cNvGraphicFramePr>
            <a:graphicFrameLocks noGrp="1"/>
          </p:cNvGraphicFramePr>
          <p:nvPr>
            <p:extLst>
              <p:ext uri="{D42A27DB-BD31-4B8C-83A1-F6EECF244321}">
                <p14:modId xmlns:p14="http://schemas.microsoft.com/office/powerpoint/2010/main" val="1456047234"/>
              </p:ext>
            </p:extLst>
          </p:nvPr>
        </p:nvGraphicFramePr>
        <p:xfrm>
          <a:off x="5529943" y="1806532"/>
          <a:ext cx="4397829" cy="4141642"/>
        </p:xfrm>
        <a:graphic>
          <a:graphicData uri="http://schemas.openxmlformats.org/drawingml/2006/table">
            <a:tbl>
              <a:tblPr firstRow="1" firstCol="1" bandRow="1">
                <a:tableStyleId>{3B4B98B0-60AC-42C2-AFA5-B58CD77FA1E5}</a:tableStyleId>
              </a:tblPr>
              <a:tblGrid>
                <a:gridCol w="1802169">
                  <a:extLst>
                    <a:ext uri="{9D8B030D-6E8A-4147-A177-3AD203B41FA5}">
                      <a16:colId xmlns:a16="http://schemas.microsoft.com/office/drawing/2014/main" val="3206031752"/>
                    </a:ext>
                  </a:extLst>
                </a:gridCol>
                <a:gridCol w="1331452">
                  <a:extLst>
                    <a:ext uri="{9D8B030D-6E8A-4147-A177-3AD203B41FA5}">
                      <a16:colId xmlns:a16="http://schemas.microsoft.com/office/drawing/2014/main" val="571029346"/>
                    </a:ext>
                  </a:extLst>
                </a:gridCol>
                <a:gridCol w="1264208">
                  <a:extLst>
                    <a:ext uri="{9D8B030D-6E8A-4147-A177-3AD203B41FA5}">
                      <a16:colId xmlns:a16="http://schemas.microsoft.com/office/drawing/2014/main" val="1474999727"/>
                    </a:ext>
                  </a:extLst>
                </a:gridCol>
              </a:tblGrid>
              <a:tr h="422313">
                <a:tc gridSpan="3">
                  <a:txBody>
                    <a:bodyPr/>
                    <a:lstStyle/>
                    <a:p>
                      <a:pPr algn="ctr">
                        <a:lnSpc>
                          <a:spcPct val="107000"/>
                        </a:lnSpc>
                      </a:pPr>
                      <a:r>
                        <a:rPr lang="fr-FR" sz="1200" dirty="0">
                          <a:effectLst/>
                          <a:latin typeface="Marianne" panose="02000000000000000000" pitchFamily="50" charset="0"/>
                        </a:rPr>
                        <a:t>CLASSEMENT BUDGET AIDES SOCIALES 2025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648791909"/>
                  </a:ext>
                </a:extLst>
              </a:tr>
              <a:tr h="628435">
                <a:tc>
                  <a:txBody>
                    <a:bodyPr/>
                    <a:lstStyle/>
                    <a:p>
                      <a:pPr algn="ctr">
                        <a:lnSpc>
                          <a:spcPct val="107000"/>
                        </a:lnSpc>
                      </a:pPr>
                      <a:r>
                        <a:rPr lang="fr-FR" sz="1100" dirty="0">
                          <a:effectLst/>
                          <a:latin typeface="Marianne" panose="02000000000000000000" pitchFamily="50" charset="0"/>
                        </a:rPr>
                        <a:t>Poste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Budget </a:t>
                      </a:r>
                      <a:br>
                        <a:rPr lang="fr-FR" sz="1100">
                          <a:effectLst/>
                          <a:latin typeface="Marianne" panose="02000000000000000000" pitchFamily="50" charset="0"/>
                        </a:rPr>
                      </a:br>
                      <a:r>
                        <a:rPr lang="fr-FR" sz="1100">
                          <a:effectLst/>
                          <a:latin typeface="Marianne" panose="02000000000000000000" pitchFamily="50" charset="0"/>
                        </a:rPr>
                        <a:t>2025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Part du budget total 2025</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1674284112"/>
                  </a:ext>
                </a:extLst>
              </a:tr>
              <a:tr h="307807">
                <a:tc>
                  <a:txBody>
                    <a:bodyPr/>
                    <a:lstStyle/>
                    <a:p>
                      <a:pPr algn="ctr">
                        <a:lnSpc>
                          <a:spcPct val="107000"/>
                        </a:lnSpc>
                      </a:pPr>
                      <a:r>
                        <a:rPr lang="fr-FR" sz="1100" dirty="0">
                          <a:effectLst/>
                          <a:latin typeface="Marianne" panose="02000000000000000000" pitchFamily="50" charset="0"/>
                        </a:rPr>
                        <a:t>LIBAN</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2 879 739 €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20,0%</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540363005"/>
                  </a:ext>
                </a:extLst>
              </a:tr>
              <a:tr h="307807">
                <a:tc>
                  <a:txBody>
                    <a:bodyPr/>
                    <a:lstStyle/>
                    <a:p>
                      <a:pPr algn="ctr">
                        <a:lnSpc>
                          <a:spcPct val="107000"/>
                        </a:lnSpc>
                      </a:pPr>
                      <a:r>
                        <a:rPr lang="fr-FR" sz="1100">
                          <a:effectLst/>
                          <a:latin typeface="Marianne" panose="02000000000000000000" pitchFamily="50" charset="0"/>
                        </a:rPr>
                        <a:t>MAROC</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1 371 130 €</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9,5%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48421346"/>
                  </a:ext>
                </a:extLst>
              </a:tr>
              <a:tr h="307807">
                <a:tc>
                  <a:txBody>
                    <a:bodyPr/>
                    <a:lstStyle/>
                    <a:p>
                      <a:pPr algn="ctr">
                        <a:lnSpc>
                          <a:spcPct val="107000"/>
                        </a:lnSpc>
                      </a:pPr>
                      <a:r>
                        <a:rPr lang="fr-FR" sz="1100">
                          <a:effectLst/>
                          <a:latin typeface="Marianne" panose="02000000000000000000" pitchFamily="50" charset="0"/>
                        </a:rPr>
                        <a:t>SENEGAL</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1 085 104 €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7,5%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3249314424"/>
                  </a:ext>
                </a:extLst>
              </a:tr>
              <a:tr h="307807">
                <a:tc>
                  <a:txBody>
                    <a:bodyPr/>
                    <a:lstStyle/>
                    <a:p>
                      <a:pPr algn="ctr">
                        <a:lnSpc>
                          <a:spcPct val="107000"/>
                        </a:lnSpc>
                      </a:pPr>
                      <a:r>
                        <a:rPr lang="fr-FR" sz="1100">
                          <a:effectLst/>
                          <a:latin typeface="Marianne" panose="02000000000000000000" pitchFamily="50" charset="0"/>
                        </a:rPr>
                        <a:t>TUNISIE</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785 103 €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5,5%</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714880202"/>
                  </a:ext>
                </a:extLst>
              </a:tr>
              <a:tr h="307807">
                <a:tc>
                  <a:txBody>
                    <a:bodyPr/>
                    <a:lstStyle/>
                    <a:p>
                      <a:pPr algn="ctr">
                        <a:lnSpc>
                          <a:spcPct val="107000"/>
                        </a:lnSpc>
                      </a:pPr>
                      <a:r>
                        <a:rPr lang="fr-FR" sz="1100">
                          <a:effectLst/>
                          <a:latin typeface="Marianne" panose="02000000000000000000" pitchFamily="50" charset="0"/>
                        </a:rPr>
                        <a:t>ALGERIE</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675 776 €</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4,7%</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1682010864"/>
                  </a:ext>
                </a:extLst>
              </a:tr>
              <a:tr h="307807">
                <a:tc>
                  <a:txBody>
                    <a:bodyPr/>
                    <a:lstStyle/>
                    <a:p>
                      <a:pPr algn="ctr">
                        <a:lnSpc>
                          <a:spcPct val="107000"/>
                        </a:lnSpc>
                      </a:pPr>
                      <a:r>
                        <a:rPr lang="fr-FR" sz="1100">
                          <a:effectLst/>
                          <a:latin typeface="Marianne" panose="02000000000000000000" pitchFamily="50" charset="0"/>
                        </a:rPr>
                        <a:t>BRESIL</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621 670 €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4,3%</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466551370"/>
                  </a:ext>
                </a:extLst>
              </a:tr>
              <a:tr h="307807">
                <a:tc>
                  <a:txBody>
                    <a:bodyPr/>
                    <a:lstStyle/>
                    <a:p>
                      <a:pPr algn="ctr">
                        <a:lnSpc>
                          <a:spcPct val="107000"/>
                        </a:lnSpc>
                      </a:pPr>
                      <a:r>
                        <a:rPr lang="fr-FR" sz="1100">
                          <a:effectLst/>
                          <a:latin typeface="Marianne" panose="02000000000000000000" pitchFamily="50" charset="0"/>
                        </a:rPr>
                        <a:t>MADAGASCAR</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480 457 €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3,3%</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885835819"/>
                  </a:ext>
                </a:extLst>
              </a:tr>
              <a:tr h="307807">
                <a:tc>
                  <a:txBody>
                    <a:bodyPr/>
                    <a:lstStyle/>
                    <a:p>
                      <a:pPr algn="ctr">
                        <a:lnSpc>
                          <a:spcPct val="107000"/>
                        </a:lnSpc>
                      </a:pPr>
                      <a:r>
                        <a:rPr lang="fr-FR" sz="1100" dirty="0">
                          <a:effectLst/>
                          <a:latin typeface="Marianne" panose="02000000000000000000" pitchFamily="50" charset="0"/>
                        </a:rPr>
                        <a:t>COTE D'IVOIRE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393 061 €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2,7%</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487302801"/>
                  </a:ext>
                </a:extLst>
              </a:tr>
              <a:tr h="307807">
                <a:tc>
                  <a:txBody>
                    <a:bodyPr/>
                    <a:lstStyle/>
                    <a:p>
                      <a:pPr algn="ctr">
                        <a:lnSpc>
                          <a:spcPct val="107000"/>
                        </a:lnSpc>
                      </a:pPr>
                      <a:r>
                        <a:rPr lang="fr-FR" sz="1100">
                          <a:effectLst/>
                          <a:latin typeface="Marianne" panose="02000000000000000000" pitchFamily="50" charset="0"/>
                        </a:rPr>
                        <a:t>MEXIQUE</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386 448 €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2,7%</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666041535"/>
                  </a:ext>
                </a:extLst>
              </a:tr>
              <a:tr h="320631">
                <a:tc>
                  <a:txBody>
                    <a:bodyPr/>
                    <a:lstStyle/>
                    <a:p>
                      <a:pPr algn="ctr">
                        <a:lnSpc>
                          <a:spcPct val="107000"/>
                        </a:lnSpc>
                      </a:pPr>
                      <a:r>
                        <a:rPr lang="fr-FR" sz="1100" dirty="0">
                          <a:effectLst/>
                          <a:latin typeface="Marianne" panose="02000000000000000000" pitchFamily="50" charset="0"/>
                        </a:rPr>
                        <a:t>INDE</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a:effectLst/>
                          <a:latin typeface="Marianne" panose="02000000000000000000" pitchFamily="50" charset="0"/>
                        </a:rPr>
                        <a:t>325 284 €</a:t>
                      </a:r>
                      <a:endParaRPr lang="fr-FR" sz="1100">
                        <a:effectLst/>
                        <a:latin typeface="Marianne" panose="02000000000000000000" pitchFamily="50" charset="0"/>
                        <a:ea typeface="Calibri" panose="020F0502020204030204" pitchFamily="34" charset="0"/>
                        <a:cs typeface="Mangal"/>
                      </a:endParaRPr>
                    </a:p>
                  </a:txBody>
                  <a:tcPr marL="44450" marR="44450" marT="0" marB="0" anchor="ctr"/>
                </a:tc>
                <a:tc>
                  <a:txBody>
                    <a:bodyPr/>
                    <a:lstStyle/>
                    <a:p>
                      <a:pPr algn="ctr">
                        <a:lnSpc>
                          <a:spcPct val="107000"/>
                        </a:lnSpc>
                      </a:pPr>
                      <a:r>
                        <a:rPr lang="fr-FR" sz="1100" dirty="0">
                          <a:effectLst/>
                          <a:latin typeface="Marianne" panose="02000000000000000000" pitchFamily="50" charset="0"/>
                        </a:rPr>
                        <a:t>2,3%</a:t>
                      </a:r>
                      <a:endParaRPr lang="fr-FR" sz="1100" dirty="0">
                        <a:effectLst/>
                        <a:latin typeface="Marianne" panose="02000000000000000000" pitchFamily="50" charset="0"/>
                        <a:ea typeface="Calibri" panose="020F0502020204030204" pitchFamily="34" charset="0"/>
                        <a:cs typeface="Mangal"/>
                      </a:endParaRPr>
                    </a:p>
                  </a:txBody>
                  <a:tcPr marL="44450" marR="44450" marT="0" marB="0" anchor="ctr"/>
                </a:tc>
                <a:extLst>
                  <a:ext uri="{0D108BD9-81ED-4DB2-BD59-A6C34878D82A}">
                    <a16:rowId xmlns:a16="http://schemas.microsoft.com/office/drawing/2014/main" val="1566328693"/>
                  </a:ext>
                </a:extLst>
              </a:tr>
            </a:tbl>
          </a:graphicData>
        </a:graphic>
      </p:graphicFrame>
    </p:spTree>
    <p:extLst>
      <p:ext uri="{BB962C8B-B14F-4D97-AF65-F5344CB8AC3E}">
        <p14:creationId xmlns:p14="http://schemas.microsoft.com/office/powerpoint/2010/main" val="1192668898"/>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2E62BB-7E25-4785-B4FF-6C6EB7CAA01C}"/>
              </a:ext>
            </a:extLst>
          </p:cNvPr>
          <p:cNvSpPr>
            <a:spLocks noGrp="1"/>
          </p:cNvSpPr>
          <p:nvPr>
            <p:ph type="title"/>
          </p:nvPr>
        </p:nvSpPr>
        <p:spPr>
          <a:xfrm>
            <a:off x="838200" y="365125"/>
            <a:ext cx="8523514" cy="1325563"/>
          </a:xfrm>
        </p:spPr>
        <p:txBody>
          <a:bodyPr>
            <a:normAutofit/>
          </a:bodyPr>
          <a:lstStyle/>
          <a:p>
            <a:r>
              <a:rPr lang="fr-FR" sz="3600" b="1" dirty="0">
                <a:solidFill>
                  <a:srgbClr val="FF0000"/>
                </a:solidFill>
                <a:latin typeface="Marianne" panose="02000000000000000000" pitchFamily="50" charset="0"/>
              </a:rPr>
              <a:t>Mode de calcul du taux de base</a:t>
            </a:r>
            <a:endParaRPr lang="fr-FR" sz="3600" b="1" dirty="0">
              <a:solidFill>
                <a:srgbClr val="002060"/>
              </a:solidFill>
              <a:latin typeface="Marianne" panose="02000000000000000000" pitchFamily="50" charset="0"/>
            </a:endParaRPr>
          </a:p>
        </p:txBody>
      </p:sp>
      <p:sp>
        <p:nvSpPr>
          <p:cNvPr id="3" name="Espace réservé du contenu 2">
            <a:extLst>
              <a:ext uri="{FF2B5EF4-FFF2-40B4-BE49-F238E27FC236}">
                <a16:creationId xmlns:a16="http://schemas.microsoft.com/office/drawing/2014/main" id="{1639DBCB-5F44-4986-AF5D-C42061FB9C91}"/>
              </a:ext>
            </a:extLst>
          </p:cNvPr>
          <p:cNvSpPr>
            <a:spLocks noGrp="1"/>
          </p:cNvSpPr>
          <p:nvPr>
            <p:ph idx="1"/>
          </p:nvPr>
        </p:nvSpPr>
        <p:spPr>
          <a:xfrm>
            <a:off x="838200" y="1778477"/>
            <a:ext cx="10744200" cy="4458788"/>
          </a:xfrm>
        </p:spPr>
        <p:txBody>
          <a:bodyPr>
            <a:normAutofit fontScale="62500" lnSpcReduction="20000"/>
          </a:bodyPr>
          <a:lstStyle/>
          <a:p>
            <a:pPr marL="0" indent="0">
              <a:buNone/>
            </a:pPr>
            <a:endParaRPr lang="fr-FR" sz="1800" dirty="0">
              <a:effectLst/>
              <a:latin typeface="Marianne" panose="02000000000000000000" pitchFamily="50" charset="0"/>
              <a:ea typeface="Times New Roman" panose="02020603050405020304" pitchFamily="18" charset="0"/>
            </a:endParaRPr>
          </a:p>
          <a:p>
            <a:pPr algn="just">
              <a:lnSpc>
                <a:spcPct val="134000"/>
              </a:lnSpc>
              <a:spcBef>
                <a:spcPts val="0"/>
              </a:spcBef>
            </a:pPr>
            <a:r>
              <a:rPr lang="fr-FR" sz="2200" dirty="0">
                <a:solidFill>
                  <a:srgbClr val="002060"/>
                </a:solidFill>
                <a:latin typeface="Marianne" panose="02000000000000000000" pitchFamily="50" charset="0"/>
              </a:rPr>
              <a:t>Exprimé en euros et fixé par circonscription consulaire, le taux de base doit refléter le niveau de ressources minimum permettant d'assurer des conditions de vie décentes à nos compatriotes âgés, au regard du coût de la vie constaté localement.</a:t>
            </a:r>
          </a:p>
          <a:p>
            <a:pPr algn="just">
              <a:lnSpc>
                <a:spcPct val="134000"/>
              </a:lnSpc>
              <a:spcBef>
                <a:spcPts val="0"/>
              </a:spcBef>
            </a:pPr>
            <a:endParaRPr lang="fr-FR" sz="2200" dirty="0">
              <a:solidFill>
                <a:srgbClr val="002060"/>
              </a:solidFill>
              <a:latin typeface="Marianne" panose="02000000000000000000" pitchFamily="50" charset="0"/>
            </a:endParaRPr>
          </a:p>
          <a:p>
            <a:pPr algn="just">
              <a:lnSpc>
                <a:spcPct val="134000"/>
              </a:lnSpc>
              <a:spcBef>
                <a:spcPts val="0"/>
              </a:spcBef>
            </a:pPr>
            <a:r>
              <a:rPr lang="fr-FR" sz="2200" dirty="0">
                <a:solidFill>
                  <a:srgbClr val="002060"/>
                </a:solidFill>
                <a:latin typeface="Marianne" panose="02000000000000000000" pitchFamily="50" charset="0"/>
              </a:rPr>
              <a:t>Le taux de base sert au calcul des allocations versées, dites « différentielles ». Il correspond à un montant plafond dont sont déduits les revenus personnels de l’allocataire :</a:t>
            </a:r>
          </a:p>
          <a:p>
            <a:pPr algn="just">
              <a:lnSpc>
                <a:spcPct val="134000"/>
              </a:lnSpc>
              <a:spcBef>
                <a:spcPts val="0"/>
              </a:spcBef>
            </a:pPr>
            <a:endParaRPr lang="fr-FR" sz="2200" dirty="0">
              <a:solidFill>
                <a:srgbClr val="002060"/>
              </a:solidFill>
              <a:latin typeface="Marianne" panose="02000000000000000000" pitchFamily="50" charset="0"/>
            </a:endParaRPr>
          </a:p>
          <a:p>
            <a:pPr marL="0" indent="0" algn="ctr">
              <a:lnSpc>
                <a:spcPct val="134000"/>
              </a:lnSpc>
              <a:spcBef>
                <a:spcPts val="0"/>
              </a:spcBef>
              <a:buNone/>
            </a:pPr>
            <a:r>
              <a:rPr lang="fr-FR" sz="2200" i="1" dirty="0">
                <a:solidFill>
                  <a:srgbClr val="002060"/>
                </a:solidFill>
                <a:latin typeface="Marianne" panose="02000000000000000000" pitchFamily="50" charset="0"/>
              </a:rPr>
              <a:t>Taux de base – ressources de l’allocataire = montant de l’allocation versée</a:t>
            </a:r>
          </a:p>
          <a:p>
            <a:pPr marL="0" indent="0" algn="ctr">
              <a:lnSpc>
                <a:spcPct val="134000"/>
              </a:lnSpc>
              <a:spcBef>
                <a:spcPts val="0"/>
              </a:spcBef>
              <a:buNone/>
            </a:pPr>
            <a:r>
              <a:rPr lang="fr-FR" sz="2200" dirty="0">
                <a:solidFill>
                  <a:srgbClr val="002060"/>
                </a:solidFill>
                <a:latin typeface="Marianne" panose="02000000000000000000" pitchFamily="50" charset="0"/>
              </a:rPr>
              <a:t>    </a:t>
            </a:r>
          </a:p>
          <a:p>
            <a:pPr algn="just">
              <a:lnSpc>
                <a:spcPct val="134000"/>
              </a:lnSpc>
              <a:spcBef>
                <a:spcPts val="0"/>
              </a:spcBef>
            </a:pPr>
            <a:r>
              <a:rPr lang="fr-FR" sz="2200" dirty="0">
                <a:solidFill>
                  <a:srgbClr val="002060"/>
                </a:solidFill>
                <a:latin typeface="Marianne" panose="02000000000000000000" pitchFamily="50" charset="0"/>
              </a:rPr>
              <a:t>L’inflation et l’évolution du taux de change constatées de février N-1 à février de l’année N en cours permettent d’arrêter un taux de base théorique qui renseigne, d’une année sur l’autre, sur la manière dont le montant du taux de base évolue. </a:t>
            </a:r>
          </a:p>
          <a:p>
            <a:pPr algn="just">
              <a:lnSpc>
                <a:spcPct val="134000"/>
              </a:lnSpc>
              <a:spcBef>
                <a:spcPts val="0"/>
              </a:spcBef>
            </a:pPr>
            <a:endParaRPr lang="fr-FR" sz="2200" dirty="0">
              <a:solidFill>
                <a:srgbClr val="002060"/>
              </a:solidFill>
              <a:latin typeface="Marianne" panose="02000000000000000000" pitchFamily="50" charset="0"/>
            </a:endParaRPr>
          </a:p>
          <a:p>
            <a:pPr algn="just">
              <a:lnSpc>
                <a:spcPct val="134000"/>
              </a:lnSpc>
              <a:spcBef>
                <a:spcPts val="0"/>
              </a:spcBef>
            </a:pPr>
            <a:r>
              <a:rPr lang="fr-FR" sz="2200" dirty="0">
                <a:solidFill>
                  <a:srgbClr val="002060"/>
                </a:solidFill>
                <a:latin typeface="Marianne" panose="02000000000000000000" pitchFamily="50" charset="0"/>
              </a:rPr>
              <a:t>En fonction du montant des crédits votés en loi de finances, l’administration est conduite, après avis des CCPAS et de la CPPSFE, à augmenter ou à diminuer les taux de base d’une année sur l’autre. Ainsi, 176 taux de base ont été relevés entre 2021 et 2023. En 2024, le taux de base du Liban a été diminué de 15€ et ceux des pays de la prestation d’assistance consulaire (PAC) de 25%, en vue de l’extinction progressive du dispositif d’ici 2027. En 2025, l’ensemble des taux de base ont été diminués de 5,5% et ceux des pays de la PAC, de nouveau de 25%.</a:t>
            </a:r>
          </a:p>
          <a:p>
            <a:pPr marL="0" indent="0" algn="just">
              <a:lnSpc>
                <a:spcPct val="134000"/>
              </a:lnSpc>
              <a:spcBef>
                <a:spcPts val="0"/>
              </a:spcBef>
              <a:buNone/>
            </a:pPr>
            <a:endParaRPr lang="fr-FR" sz="1900" dirty="0">
              <a:solidFill>
                <a:srgbClr val="002060"/>
              </a:solidFill>
              <a:latin typeface="Marianne" panose="02000000000000000000" pitchFamily="50" charset="0"/>
            </a:endParaRPr>
          </a:p>
        </p:txBody>
      </p:sp>
      <p:pic>
        <p:nvPicPr>
          <p:cNvPr id="5" name="Image 4">
            <a:extLst>
              <a:ext uri="{FF2B5EF4-FFF2-40B4-BE49-F238E27FC236}">
                <a16:creationId xmlns:a16="http://schemas.microsoft.com/office/drawing/2014/main" id="{DD74297C-E1B5-4777-8474-1A8ED2F240F8}"/>
              </a:ext>
            </a:extLst>
          </p:cNvPr>
          <p:cNvPicPr/>
          <p:nvPr/>
        </p:nvPicPr>
        <p:blipFill rotWithShape="1">
          <a:blip r:embed="rId3" cstate="print">
            <a:extLst>
              <a:ext uri="{28A0092B-C50C-407E-A947-70E740481C1C}">
                <a14:useLocalDpi xmlns:a14="http://schemas.microsoft.com/office/drawing/2010/main" val="0"/>
              </a:ext>
            </a:extLst>
          </a:blip>
          <a:srcRect l="7975"/>
          <a:stretch/>
        </p:blipFill>
        <p:spPr bwMode="auto">
          <a:xfrm>
            <a:off x="10323875" y="277337"/>
            <a:ext cx="1506855" cy="15011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642365313"/>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1073</TotalTime>
  <Words>2264</Words>
  <Application>Microsoft Office PowerPoint</Application>
  <PresentationFormat>Grand écran</PresentationFormat>
  <Paragraphs>234</Paragraphs>
  <Slides>15</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15</vt:i4>
      </vt:variant>
    </vt:vector>
  </HeadingPairs>
  <TitlesOfParts>
    <vt:vector size="23" baseType="lpstr">
      <vt:lpstr>Arial</vt:lpstr>
      <vt:lpstr>Calibri</vt:lpstr>
      <vt:lpstr>Calibri Light</vt:lpstr>
      <vt:lpstr>Courier New</vt:lpstr>
      <vt:lpstr>Marianne</vt:lpstr>
      <vt:lpstr>Noto Color Emoji</vt:lpstr>
      <vt:lpstr>Times New Roman</vt:lpstr>
      <vt:lpstr>Thème Office</vt:lpstr>
      <vt:lpstr>Présentation PowerPoint</vt:lpstr>
      <vt:lpstr>Aides sociales directes</vt:lpstr>
      <vt:lpstr>Evolution des aides sociales directes</vt:lpstr>
      <vt:lpstr>Evolution des crédits inscrits en loi de finances</vt:lpstr>
      <vt:lpstr>Critères d’éligibilité</vt:lpstr>
      <vt:lpstr>Nombre de bénéficiaires</vt:lpstr>
      <vt:lpstr>Pyramide des âges des bénéficiaires</vt:lpstr>
      <vt:lpstr>Répartition des bénéficiaires en 2025</vt:lpstr>
      <vt:lpstr>Mode de calcul du taux de base</vt:lpstr>
      <vt:lpstr>Budget 2025 – aides sociales directes et indirectes</vt:lpstr>
      <vt:lpstr>Présentation PowerPoint</vt:lpstr>
      <vt:lpstr>Conditions pour devenir une OLES</vt:lpstr>
      <vt:lpstr>Critères d’éligibilité au dispositif de subventions OLES</vt:lpstr>
      <vt:lpstr>Répartition géographique des associations subventionnées en 2024</vt:lpstr>
      <vt:lpstr>Nombre de bénéficiaires des associations subventionnées en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Bourses scolaires</dc:title>
  <dc:creator>LOURY Myriam</dc:creator>
  <cp:lastModifiedBy>PENGUILLY Francois</cp:lastModifiedBy>
  <cp:revision>68</cp:revision>
  <dcterms:created xsi:type="dcterms:W3CDTF">2025-03-06T14:20:10Z</dcterms:created>
  <dcterms:modified xsi:type="dcterms:W3CDTF">2025-05-15T17:26:13Z</dcterms:modified>
</cp:coreProperties>
</file>